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65" r:id="rId2"/>
    <p:sldId id="266" r:id="rId3"/>
    <p:sldId id="262" r:id="rId4"/>
    <p:sldId id="312" r:id="rId5"/>
    <p:sldId id="268" r:id="rId6"/>
    <p:sldId id="267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70" r:id="rId23"/>
    <p:sldId id="371" r:id="rId24"/>
    <p:sldId id="328" r:id="rId25"/>
    <p:sldId id="329" r:id="rId26"/>
    <p:sldId id="330" r:id="rId27"/>
    <p:sldId id="373" r:id="rId28"/>
    <p:sldId id="269" r:id="rId29"/>
    <p:sldId id="293" r:id="rId30"/>
    <p:sldId id="294" r:id="rId31"/>
    <p:sldId id="295" r:id="rId32"/>
    <p:sldId id="296" r:id="rId33"/>
    <p:sldId id="299" r:id="rId34"/>
    <p:sldId id="300" r:id="rId35"/>
    <p:sldId id="301" r:id="rId36"/>
    <p:sldId id="303" r:id="rId37"/>
    <p:sldId id="304" r:id="rId38"/>
    <p:sldId id="305" r:id="rId3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8BBC"/>
    <a:srgbClr val="53D2FF"/>
    <a:srgbClr val="005EAD"/>
    <a:srgbClr val="945F4F"/>
    <a:srgbClr val="DC4F03"/>
    <a:srgbClr val="F7B36B"/>
    <a:srgbClr val="90524C"/>
    <a:srgbClr val="FFF8EE"/>
    <a:srgbClr val="C37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72458" autoAdjust="0"/>
  </p:normalViewPr>
  <p:slideViewPr>
    <p:cSldViewPr snapToGrid="0">
      <p:cViewPr varScale="1">
        <p:scale>
          <a:sx n="89" d="100"/>
          <a:sy n="89" d="100"/>
        </p:scale>
        <p:origin x="1080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BD7A6-7B9B-4AC9-AF6A-6CBEAB3DA87A}" type="datetimeFigureOut">
              <a:rPr lang="zh-TW" altLang="en-US" smtClean="0"/>
              <a:pPr/>
              <a:t>2022/12/19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70B0D-8330-406C-9BFD-8B2E697A1B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688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70B0D-8330-406C-9BFD-8B2E697A1B1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58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70B0D-8330-406C-9BFD-8B2E697A1B1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443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70B0D-8330-406C-9BFD-8B2E697A1B1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443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2DC9E-5EDB-41F9-ABA0-312831286266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7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1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圖片 18" descr="6-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42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 descr="次標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0000" y="881109"/>
            <a:ext cx="429921" cy="396241"/>
          </a:xfrm>
          <a:prstGeom prst="rect">
            <a:avLst/>
          </a:prstGeom>
        </p:spPr>
      </p:pic>
      <p:sp>
        <p:nvSpPr>
          <p:cNvPr id="21" name="動作按鈕: 首頁 20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9" name="圓角矩形 2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0" name="等腰三角形 2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2" name="橢圓 3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3" name="乘號 3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4" name="群組 3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5" name="圓角矩形 3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6" name="等腰三角形 3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37" name="內容版面配置區 2"/>
          <p:cNvSpPr>
            <a:spLocks noGrp="1"/>
          </p:cNvSpPr>
          <p:nvPr>
            <p:ph idx="11" hasCustomPrompt="1"/>
          </p:nvPr>
        </p:nvSpPr>
        <p:spPr>
          <a:xfrm>
            <a:off x="540000" y="1556792"/>
            <a:ext cx="8064000" cy="48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</a:p>
        </p:txBody>
      </p:sp>
      <p:sp>
        <p:nvSpPr>
          <p:cNvPr id="44" name="文字版面配置區 12"/>
          <p:cNvSpPr>
            <a:spLocks noGrp="1"/>
          </p:cNvSpPr>
          <p:nvPr>
            <p:ph type="body" sz="quarter" idx="12" hasCustomPrompt="1"/>
          </p:nvPr>
        </p:nvSpPr>
        <p:spPr>
          <a:xfrm>
            <a:off x="996103" y="719290"/>
            <a:ext cx="7607897" cy="7198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>
              <a:buNone/>
              <a:defRPr lang="zh-TW" altLang="en-US" sz="4000" b="1" dirty="0" smtClean="0">
                <a:ln>
                  <a:noFill/>
                </a:ln>
                <a:solidFill>
                  <a:srgbClr val="005EAD"/>
                </a:solidFill>
                <a:effectLst/>
              </a:defRPr>
            </a:lvl1pPr>
          </a:lstStyle>
          <a:p>
            <a:pPr marL="0" lvl="0" indent="0">
              <a:lnSpc>
                <a:spcPct val="110000"/>
              </a:lnSpc>
            </a:pPr>
            <a:r>
              <a:rPr lang="zh-TW" altLang="en-US" dirty="0" smtClean="0"/>
              <a:t>標題</a:t>
            </a:r>
          </a:p>
        </p:txBody>
      </p:sp>
      <p:grpSp>
        <p:nvGrpSpPr>
          <p:cNvPr id="38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39" name="矩形 38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03734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ea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  <p:sp>
        <p:nvSpPr>
          <p:cNvPr id="19" name="文字版面配置區 12"/>
          <p:cNvSpPr>
            <a:spLocks noGrp="1"/>
          </p:cNvSpPr>
          <p:nvPr>
            <p:ph type="body" sz="quarter" idx="12" hasCustomPrompt="1"/>
          </p:nvPr>
        </p:nvSpPr>
        <p:spPr>
          <a:xfrm>
            <a:off x="540000" y="801228"/>
            <a:ext cx="8064000" cy="6480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457200" indent="-457200">
              <a:buNone/>
              <a:defRPr lang="zh-TW" altLang="en-US" sz="3200" b="1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</a:defRPr>
            </a:lvl1pPr>
          </a:lstStyle>
          <a:p>
            <a:pPr marL="0" lvl="0" indent="0">
              <a:lnSpc>
                <a:spcPct val="110000"/>
              </a:lnSpc>
            </a:pPr>
            <a:r>
              <a:rPr lang="zh-TW" altLang="en-US" dirty="0" smtClean="0"/>
              <a:t>小標</a:t>
            </a:r>
          </a:p>
        </p:txBody>
      </p:sp>
      <p:sp>
        <p:nvSpPr>
          <p:cNvPr id="21" name="內容版面配置區 2"/>
          <p:cNvSpPr>
            <a:spLocks noGrp="1"/>
          </p:cNvSpPr>
          <p:nvPr>
            <p:ph idx="11" hasCustomPrompt="1"/>
          </p:nvPr>
        </p:nvSpPr>
        <p:spPr>
          <a:xfrm>
            <a:off x="540000" y="1556792"/>
            <a:ext cx="8064000" cy="48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4287786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  <p:sp>
        <p:nvSpPr>
          <p:cNvPr id="28" name="內容版面配置區 2"/>
          <p:cNvSpPr>
            <a:spLocks noGrp="1"/>
          </p:cNvSpPr>
          <p:nvPr>
            <p:ph idx="11" hasCustomPrompt="1"/>
          </p:nvPr>
        </p:nvSpPr>
        <p:spPr>
          <a:xfrm>
            <a:off x="540000" y="978828"/>
            <a:ext cx="8064000" cy="48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</a:p>
        </p:txBody>
      </p:sp>
      <p:grpSp>
        <p:nvGrpSpPr>
          <p:cNvPr id="29" name="群組 28"/>
          <p:cNvGrpSpPr/>
          <p:nvPr userDrawn="1"/>
        </p:nvGrpSpPr>
        <p:grpSpPr>
          <a:xfrm>
            <a:off x="210787" y="6032851"/>
            <a:ext cx="4692038" cy="571752"/>
            <a:chOff x="425576" y="1153143"/>
            <a:chExt cx="4692038" cy="571752"/>
          </a:xfrm>
        </p:grpSpPr>
        <p:sp>
          <p:nvSpPr>
            <p:cNvPr id="30" name="圓角矩形 29"/>
            <p:cNvSpPr/>
            <p:nvPr/>
          </p:nvSpPr>
          <p:spPr>
            <a:xfrm>
              <a:off x="872131" y="1153143"/>
              <a:ext cx="4245483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79" b="10467"/>
            <a:stretch/>
          </p:blipFill>
          <p:spPr>
            <a:xfrm>
              <a:off x="425576" y="1183903"/>
              <a:ext cx="637368" cy="510235"/>
            </a:xfrm>
            <a:prstGeom prst="rect">
              <a:avLst/>
            </a:prstGeom>
          </p:spPr>
        </p:pic>
      </p:grpSp>
      <p:sp>
        <p:nvSpPr>
          <p:cNvPr id="32" name="文字版面配置區 6"/>
          <p:cNvSpPr>
            <a:spLocks noGrp="1"/>
          </p:cNvSpPr>
          <p:nvPr>
            <p:ph type="body" sz="quarter" idx="12" hasCustomPrompt="1"/>
          </p:nvPr>
        </p:nvSpPr>
        <p:spPr>
          <a:xfrm>
            <a:off x="866155" y="6073232"/>
            <a:ext cx="3930132" cy="47373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 b="1">
                <a:solidFill>
                  <a:srgbClr val="2E75B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 smtClean="0"/>
              <a:t>影片名</a:t>
            </a:r>
            <a:r>
              <a:rPr lang="en-US" altLang="zh-TW" dirty="0" smtClean="0"/>
              <a:t>(00:00)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4333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想想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  <p:grpSp>
        <p:nvGrpSpPr>
          <p:cNvPr id="33" name="群組 32"/>
          <p:cNvGrpSpPr/>
          <p:nvPr userDrawn="1"/>
        </p:nvGrpSpPr>
        <p:grpSpPr>
          <a:xfrm>
            <a:off x="472046" y="1071308"/>
            <a:ext cx="8035293" cy="3586158"/>
            <a:chOff x="175258" y="719142"/>
            <a:chExt cx="8035293" cy="3586158"/>
          </a:xfrm>
        </p:grpSpPr>
        <p:sp>
          <p:nvSpPr>
            <p:cNvPr id="34" name="圓角矩形 33"/>
            <p:cNvSpPr/>
            <p:nvPr/>
          </p:nvSpPr>
          <p:spPr>
            <a:xfrm>
              <a:off x="590551" y="1050478"/>
              <a:ext cx="7620000" cy="3254822"/>
            </a:xfrm>
            <a:prstGeom prst="roundRect">
              <a:avLst>
                <a:gd name="adj" fmla="val 5073"/>
              </a:avLst>
            </a:prstGeom>
            <a:noFill/>
            <a:ln w="28575">
              <a:solidFill>
                <a:srgbClr val="0087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1092907" y="1235773"/>
              <a:ext cx="67556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hangingPunct="0">
                <a:spcAft>
                  <a:spcPts val="1000"/>
                </a:spcAft>
              </a:pPr>
              <a:r>
                <a:rPr lang="zh-TW" altLang="en-US" sz="3600" b="1" dirty="0">
                  <a:solidFill>
                    <a:srgbClr val="00872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想想</a:t>
              </a:r>
              <a:r>
                <a:rPr lang="zh-TW" altLang="en-US" sz="3600" b="1" dirty="0" smtClean="0">
                  <a:solidFill>
                    <a:srgbClr val="00872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</a:t>
              </a:r>
              <a:endParaRPr lang="en-US" altLang="zh-TW" sz="3600" b="1" dirty="0">
                <a:solidFill>
                  <a:srgbClr val="0087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36" name="圖片 35" descr="想想看標頭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258" y="719142"/>
              <a:ext cx="937262" cy="973838"/>
            </a:xfrm>
            <a:prstGeom prst="rect">
              <a:avLst/>
            </a:prstGeom>
          </p:spPr>
        </p:pic>
      </p:grpSp>
      <p:sp>
        <p:nvSpPr>
          <p:cNvPr id="37" name="內容版面配置區 2"/>
          <p:cNvSpPr>
            <a:spLocks noGrp="1"/>
          </p:cNvSpPr>
          <p:nvPr>
            <p:ph idx="13" hasCustomPrompt="1"/>
          </p:nvPr>
        </p:nvSpPr>
        <p:spPr>
          <a:xfrm>
            <a:off x="1409308" y="2296813"/>
            <a:ext cx="6730049" cy="1919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  <a:endParaRPr lang="en-US" altLang="zh-TW" dirty="0" smtClean="0"/>
          </a:p>
          <a:p>
            <a:pPr lvl="0"/>
            <a:r>
              <a:rPr lang="en-US" altLang="zh-TW" dirty="0" smtClean="0"/>
              <a:t>(</a:t>
            </a:r>
            <a:r>
              <a:rPr lang="zh-TW" altLang="en-US" dirty="0" smtClean="0"/>
              <a:t>若綠色外框需調整大小，可直接從母片複製到投影片製作</a:t>
            </a:r>
            <a:r>
              <a:rPr lang="en-US" altLang="zh-TW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360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知識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472046" y="1071209"/>
            <a:ext cx="8110395" cy="3621562"/>
            <a:chOff x="176355" y="727768"/>
            <a:chExt cx="8110395" cy="3621562"/>
          </a:xfrm>
        </p:grpSpPr>
        <p:sp>
          <p:nvSpPr>
            <p:cNvPr id="29" name="圓角矩形 28"/>
            <p:cNvSpPr/>
            <p:nvPr/>
          </p:nvSpPr>
          <p:spPr>
            <a:xfrm>
              <a:off x="590551" y="1050478"/>
              <a:ext cx="7621097" cy="3298852"/>
            </a:xfrm>
            <a:prstGeom prst="roundRect">
              <a:avLst>
                <a:gd name="adj" fmla="val 5073"/>
              </a:avLst>
            </a:prstGeom>
            <a:noFill/>
            <a:ln w="28575">
              <a:solidFill>
                <a:srgbClr val="F399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1092907" y="1235773"/>
              <a:ext cx="71938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hangingPunct="0">
                <a:spcAft>
                  <a:spcPts val="1000"/>
                </a:spcAft>
              </a:pPr>
              <a:r>
                <a:rPr lang="zh-TW" altLang="en-US" sz="3600" b="1" dirty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PLUS</a:t>
              </a:r>
              <a:endParaRPr lang="en-US" altLang="zh-TW" sz="3600" b="1" dirty="0">
                <a:solidFill>
                  <a:srgbClr val="EA550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31" name="圖片 30" descr="想想看標頭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55" y="727768"/>
              <a:ext cx="935067" cy="973838"/>
            </a:xfrm>
            <a:prstGeom prst="rect">
              <a:avLst/>
            </a:prstGeom>
          </p:spPr>
        </p:pic>
      </p:grpSp>
      <p:sp>
        <p:nvSpPr>
          <p:cNvPr id="32" name="內容版面配置區 2"/>
          <p:cNvSpPr>
            <a:spLocks noGrp="1"/>
          </p:cNvSpPr>
          <p:nvPr>
            <p:ph idx="13" hasCustomPrompt="1"/>
          </p:nvPr>
        </p:nvSpPr>
        <p:spPr>
          <a:xfrm>
            <a:off x="1409308" y="2296813"/>
            <a:ext cx="6730049" cy="1919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  <a:endParaRPr lang="en-US" altLang="zh-TW" dirty="0" smtClean="0"/>
          </a:p>
          <a:p>
            <a:pPr lvl="0"/>
            <a:r>
              <a:rPr lang="en-US" altLang="zh-TW" dirty="0" smtClean="0"/>
              <a:t>(</a:t>
            </a:r>
            <a:r>
              <a:rPr lang="zh-TW" altLang="en-US" dirty="0" smtClean="0"/>
              <a:t>若橘色外框需調整大小，可直接從母片複製到投影片製作</a:t>
            </a:r>
            <a:r>
              <a:rPr lang="en-US" altLang="zh-TW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75964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叮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動作按鈕: 首頁 6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9" name="圓角矩形 8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0" name="等腰三角形 9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24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5" name="矩形 2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27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" name="圖片 19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472046" y="1053957"/>
            <a:ext cx="8035292" cy="3638814"/>
            <a:chOff x="472046" y="1053957"/>
            <a:chExt cx="8035292" cy="3638814"/>
          </a:xfrm>
        </p:grpSpPr>
        <p:grpSp>
          <p:nvGrpSpPr>
            <p:cNvPr id="29" name="群組 28"/>
            <p:cNvGrpSpPr/>
            <p:nvPr userDrawn="1"/>
          </p:nvGrpSpPr>
          <p:grpSpPr>
            <a:xfrm>
              <a:off x="472046" y="1053957"/>
              <a:ext cx="8035292" cy="3638814"/>
              <a:chOff x="506115" y="1605866"/>
              <a:chExt cx="8035292" cy="3638814"/>
            </a:xfrm>
          </p:grpSpPr>
          <p:sp>
            <p:nvSpPr>
              <p:cNvPr id="31" name="圓角矩形 30"/>
              <p:cNvSpPr/>
              <p:nvPr/>
            </p:nvSpPr>
            <p:spPr>
              <a:xfrm>
                <a:off x="914400" y="1945828"/>
                <a:ext cx="7627007" cy="3298852"/>
              </a:xfrm>
              <a:prstGeom prst="roundRect">
                <a:avLst>
                  <a:gd name="adj" fmla="val 5073"/>
                </a:avLst>
              </a:prstGeom>
              <a:noFill/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32" name="圖片 31" descr="想想看標頭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06115" y="1605866"/>
                <a:ext cx="923248" cy="973838"/>
              </a:xfrm>
              <a:prstGeom prst="rect">
                <a:avLst/>
              </a:prstGeom>
            </p:spPr>
          </p:pic>
        </p:grpSp>
        <p:sp>
          <p:nvSpPr>
            <p:cNvPr id="30" name="文字方塊 29"/>
            <p:cNvSpPr txBox="1"/>
            <p:nvPr userDrawn="1"/>
          </p:nvSpPr>
          <p:spPr>
            <a:xfrm>
              <a:off x="1379233" y="1595905"/>
              <a:ext cx="7080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hangingPunct="0">
                <a:spcAft>
                  <a:spcPts val="1000"/>
                </a:spcAft>
              </a:pPr>
              <a:r>
                <a:rPr lang="zh-TW" altLang="en-US" sz="3600" b="1" dirty="0">
                  <a:solidFill>
                    <a:srgbClr val="FFC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</a:t>
              </a:r>
              <a:r>
                <a:rPr lang="zh-TW" altLang="en-US" sz="3600" b="1" dirty="0" smtClean="0">
                  <a:solidFill>
                    <a:srgbClr val="FFC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叮嚀</a:t>
              </a:r>
              <a:endParaRPr lang="en-US" altLang="zh-TW" sz="36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8" name="內容版面配置區 2"/>
          <p:cNvSpPr>
            <a:spLocks noGrp="1"/>
          </p:cNvSpPr>
          <p:nvPr>
            <p:ph idx="13" hasCustomPrompt="1"/>
          </p:nvPr>
        </p:nvSpPr>
        <p:spPr>
          <a:xfrm>
            <a:off x="1409308" y="2296813"/>
            <a:ext cx="6730049" cy="1919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 smtClean="0"/>
              <a:t>內文</a:t>
            </a:r>
            <a:endParaRPr lang="en-US" altLang="zh-TW" dirty="0" smtClean="0"/>
          </a:p>
          <a:p>
            <a:pPr lvl="0"/>
            <a:r>
              <a:rPr lang="en-US" altLang="zh-TW" dirty="0" smtClean="0"/>
              <a:t>(</a:t>
            </a:r>
            <a:r>
              <a:rPr lang="zh-TW" altLang="en-US" dirty="0" smtClean="0"/>
              <a:t>若黃色外框需調整大小，可直接從母片複製到投影片製作</a:t>
            </a:r>
            <a:r>
              <a:rPr lang="en-US" altLang="zh-TW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0163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最末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動作按鈕: 首頁 17">
            <a:hlinkClick r:id="" action="ppaction://hlinkshowjump?jump=firstslide" highlightClick="1"/>
          </p:cNvPr>
          <p:cNvSpPr/>
          <p:nvPr userDrawn="1"/>
        </p:nvSpPr>
        <p:spPr bwMode="auto">
          <a:xfrm>
            <a:off x="8319868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9" name="群組 18"/>
          <p:cNvGrpSpPr/>
          <p:nvPr userDrawn="1"/>
        </p:nvGrpSpPr>
        <p:grpSpPr>
          <a:xfrm>
            <a:off x="7920091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0" name="圓角矩形 19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1" name="等腰三角形 20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1" name="群組 10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2" name="橢圓 11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乘號 12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15" name="標題 1"/>
          <p:cNvSpPr>
            <a:spLocks noGrp="1"/>
          </p:cNvSpPr>
          <p:nvPr>
            <p:ph type="title" hasCustomPrompt="1"/>
          </p:nvPr>
        </p:nvSpPr>
        <p:spPr>
          <a:xfrm>
            <a:off x="544908" y="36194"/>
            <a:ext cx="4204876" cy="480131"/>
          </a:xfrm>
          <a:prstGeom prst="rect">
            <a:avLst/>
          </a:prstGeom>
        </p:spPr>
        <p:txBody>
          <a:bodyPr/>
          <a:lstStyle>
            <a:lvl1pPr>
              <a:defRPr lang="zh-TW" altLang="en-US" sz="2800" b="1" dirty="0">
                <a:solidFill>
                  <a:srgbClr val="005EAD"/>
                </a:solidFill>
              </a:defRPr>
            </a:lvl1pPr>
          </a:lstStyle>
          <a:p>
            <a:pPr marL="0" lvl="0"/>
            <a:r>
              <a:rPr lang="zh-TW" altLang="en-US" dirty="0" smtClean="0"/>
              <a:t>標題</a:t>
            </a:r>
            <a:endParaRPr lang="zh-TW" altLang="en-US" dirty="0"/>
          </a:p>
        </p:txBody>
      </p:sp>
      <p:grpSp>
        <p:nvGrpSpPr>
          <p:cNvPr id="16" name="组合 92"/>
          <p:cNvGrpSpPr/>
          <p:nvPr userDrawn="1"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17" name="矩形 16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文字版面配置區 13"/>
          <p:cNvSpPr>
            <a:spLocks noGrp="1"/>
          </p:cNvSpPr>
          <p:nvPr>
            <p:ph type="body" sz="quarter" idx="10" hasCustomPrompt="1"/>
          </p:nvPr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</a:lstStyle>
          <a:p>
            <a:pPr lvl="0"/>
            <a:r>
              <a:rPr lang="zh-TW" altLang="en-US" dirty="0" smtClean="0"/>
              <a:t>頁碼</a:t>
            </a:r>
            <a:endParaRPr lang="zh-TW" altLang="en-US" dirty="0"/>
          </a:p>
        </p:txBody>
      </p:sp>
      <p:cxnSp>
        <p:nvCxnSpPr>
          <p:cNvPr id="30" name="直接连接符 2"/>
          <p:cNvCxnSpPr/>
          <p:nvPr userDrawn="1"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1" name="圖片 30" descr="次標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 userDrawn="1"/>
        </p:nvGrpSpPr>
        <p:grpSpPr>
          <a:xfrm>
            <a:off x="5652000" y="223163"/>
            <a:ext cx="2046918" cy="605384"/>
            <a:chOff x="5892308" y="223163"/>
            <a:chExt cx="2046918" cy="605384"/>
          </a:xfrm>
        </p:grpSpPr>
        <p:sp>
          <p:nvSpPr>
            <p:cNvPr id="18" name="矩形 17"/>
            <p:cNvSpPr/>
            <p:nvPr userDrawn="1"/>
          </p:nvSpPr>
          <p:spPr>
            <a:xfrm rot="21480000">
              <a:off x="5895099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19" name="矩形 18"/>
            <p:cNvSpPr/>
            <p:nvPr userDrawn="1"/>
          </p:nvSpPr>
          <p:spPr>
            <a:xfrm rot="21480000">
              <a:off x="5892308" y="224632"/>
              <a:ext cx="2046918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20" name="文字方塊 19"/>
            <p:cNvSpPr txBox="1"/>
            <p:nvPr userDrawn="1"/>
          </p:nvSpPr>
          <p:spPr>
            <a:xfrm rot="-120000">
              <a:off x="6417237" y="223163"/>
              <a:ext cx="15216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是非題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3" name="動作按鈕: 首頁 32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4" name="群組 33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5" name="圓角矩形 34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6" name="等腰三角形 35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7" name="群組 36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8" name="橢圓 37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9" name="乘號 38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40" name="群組 39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1" name="圓角矩形 40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2" name="等腰三角形 41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選擇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4" name="群組 23"/>
          <p:cNvGrpSpPr/>
          <p:nvPr userDrawn="1"/>
        </p:nvGrpSpPr>
        <p:grpSpPr>
          <a:xfrm>
            <a:off x="5652000" y="223163"/>
            <a:ext cx="2046918" cy="605384"/>
            <a:chOff x="5892308" y="223163"/>
            <a:chExt cx="2046918" cy="605384"/>
          </a:xfrm>
        </p:grpSpPr>
        <p:sp>
          <p:nvSpPr>
            <p:cNvPr id="18" name="矩形 17"/>
            <p:cNvSpPr/>
            <p:nvPr userDrawn="1"/>
          </p:nvSpPr>
          <p:spPr>
            <a:xfrm rot="21480000">
              <a:off x="5895099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19" name="矩形 18"/>
            <p:cNvSpPr/>
            <p:nvPr userDrawn="1"/>
          </p:nvSpPr>
          <p:spPr>
            <a:xfrm rot="21480000">
              <a:off x="5892308" y="224632"/>
              <a:ext cx="2046918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20" name="文字方塊 19"/>
            <p:cNvSpPr txBox="1"/>
            <p:nvPr userDrawn="1"/>
          </p:nvSpPr>
          <p:spPr>
            <a:xfrm rot="21480000">
              <a:off x="6417237" y="223163"/>
              <a:ext cx="15216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選擇題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2" name="動作按鈕: 首頁 31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4" name="圓角矩形 33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5" name="等腰三角形 34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7" name="橢圓 36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8" name="乘號 37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9" name="群組 38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0" name="圓角矩形 39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1" name="等腰三角形 40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閱讀題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grpSp>
        <p:nvGrpSpPr>
          <p:cNvPr id="29" name="群組 28"/>
          <p:cNvGrpSpPr/>
          <p:nvPr userDrawn="1"/>
        </p:nvGrpSpPr>
        <p:grpSpPr>
          <a:xfrm>
            <a:off x="5652000" y="217276"/>
            <a:ext cx="2383993" cy="611271"/>
            <a:chOff x="5893200" y="217276"/>
            <a:chExt cx="2383993" cy="611271"/>
          </a:xfrm>
        </p:grpSpPr>
        <p:sp>
          <p:nvSpPr>
            <p:cNvPr id="30" name="矩形 29"/>
            <p:cNvSpPr/>
            <p:nvPr userDrawn="1"/>
          </p:nvSpPr>
          <p:spPr>
            <a:xfrm rot="21480000">
              <a:off x="5896083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31" name="矩形 30"/>
            <p:cNvSpPr/>
            <p:nvPr userDrawn="1"/>
          </p:nvSpPr>
          <p:spPr>
            <a:xfrm rot="21480000">
              <a:off x="5893200" y="219470"/>
              <a:ext cx="2342727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32" name="文字方塊 31"/>
            <p:cNvSpPr txBox="1"/>
            <p:nvPr userDrawn="1"/>
          </p:nvSpPr>
          <p:spPr>
            <a:xfrm rot="21480000">
              <a:off x="6418117" y="217276"/>
              <a:ext cx="18590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閱讀題組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動作按鈕: 首頁 32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4" name="群組 33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5" name="圓角矩形 34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6" name="等腰三角形 35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7" name="群組 36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8" name="橢圓 37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9" name="乘號 38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40" name="群組 39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1" name="圓角矩形 40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2" name="等腰三角形 41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閱讀題組（結尾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grpSp>
        <p:nvGrpSpPr>
          <p:cNvPr id="2" name="群組 28"/>
          <p:cNvGrpSpPr/>
          <p:nvPr userDrawn="1"/>
        </p:nvGrpSpPr>
        <p:grpSpPr>
          <a:xfrm>
            <a:off x="5652000" y="217276"/>
            <a:ext cx="2383993" cy="611271"/>
            <a:chOff x="5893200" y="217276"/>
            <a:chExt cx="2383993" cy="611271"/>
          </a:xfrm>
        </p:grpSpPr>
        <p:sp>
          <p:nvSpPr>
            <p:cNvPr id="30" name="矩形 29"/>
            <p:cNvSpPr/>
            <p:nvPr userDrawn="1"/>
          </p:nvSpPr>
          <p:spPr>
            <a:xfrm rot="21480000">
              <a:off x="5896083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31" name="矩形 30"/>
            <p:cNvSpPr/>
            <p:nvPr userDrawn="1"/>
          </p:nvSpPr>
          <p:spPr>
            <a:xfrm rot="21480000">
              <a:off x="5893200" y="219470"/>
              <a:ext cx="2342727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32" name="文字方塊 31"/>
            <p:cNvSpPr txBox="1"/>
            <p:nvPr userDrawn="1"/>
          </p:nvSpPr>
          <p:spPr>
            <a:xfrm rot="21480000">
              <a:off x="6418117" y="217276"/>
              <a:ext cx="18590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閱讀題組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動作按鈕: 首頁 17">
            <a:hlinkClick r:id="" action="ppaction://hlinkshowjump?jump=firstslide" highlightClick="1"/>
          </p:cNvPr>
          <p:cNvSpPr/>
          <p:nvPr userDrawn="1"/>
        </p:nvSpPr>
        <p:spPr bwMode="auto">
          <a:xfrm>
            <a:off x="8319868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9" name="群組 18"/>
          <p:cNvGrpSpPr/>
          <p:nvPr userDrawn="1"/>
        </p:nvGrpSpPr>
        <p:grpSpPr>
          <a:xfrm>
            <a:off x="7920091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0" name="圓角矩形 19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2" name="等腰三角形 21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3" name="群組 22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24" name="橢圓 23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6" name="乘號 25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活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2" name="群組 23"/>
          <p:cNvGrpSpPr/>
          <p:nvPr userDrawn="1"/>
        </p:nvGrpSpPr>
        <p:grpSpPr>
          <a:xfrm>
            <a:off x="5652000" y="223163"/>
            <a:ext cx="2046918" cy="605384"/>
            <a:chOff x="5892308" y="223163"/>
            <a:chExt cx="2046918" cy="605384"/>
          </a:xfrm>
        </p:grpSpPr>
        <p:sp>
          <p:nvSpPr>
            <p:cNvPr id="18" name="矩形 17"/>
            <p:cNvSpPr/>
            <p:nvPr userDrawn="1"/>
          </p:nvSpPr>
          <p:spPr>
            <a:xfrm rot="21480000">
              <a:off x="5895099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19" name="矩形 18"/>
            <p:cNvSpPr/>
            <p:nvPr userDrawn="1"/>
          </p:nvSpPr>
          <p:spPr>
            <a:xfrm rot="21480000">
              <a:off x="5892308" y="224632"/>
              <a:ext cx="2046918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20" name="文字方塊 19"/>
            <p:cNvSpPr txBox="1"/>
            <p:nvPr userDrawn="1"/>
          </p:nvSpPr>
          <p:spPr>
            <a:xfrm rot="21480000">
              <a:off x="6417237" y="223163"/>
              <a:ext cx="15216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活　動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2" name="動作按鈕: 首頁 31">
            <a:hlinkClick r:id="" action="ppaction://hlinkshowjump?jump=firstslide" highlightClick="1"/>
          </p:cNvPr>
          <p:cNvSpPr/>
          <p:nvPr userDrawn="1"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32"/>
          <p:cNvGrpSpPr/>
          <p:nvPr userDrawn="1"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4" name="圓角矩形 33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5" name="等腰三角形 34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4" name="群組 35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7" name="橢圓 36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8" name="乘號 37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5" name="群組 38"/>
          <p:cNvGrpSpPr/>
          <p:nvPr userDrawn="1"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0" name="圓角矩形 39">
              <a:hlinkClick r:id="" action="ppaction://hlinkshowjump?jump=nextslide"/>
            </p:cNvPr>
            <p:cNvSpPr/>
            <p:nvPr userDrawn="1"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1" name="等腰三角形 40">
              <a:hlinkClick r:id="" action="ppaction://hlinkshowjump?jump=nextslide"/>
            </p:cNvPr>
            <p:cNvSpPr/>
            <p:nvPr userDrawn="1"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活動（結尾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單箭頭接點 20"/>
          <p:cNvCxnSpPr/>
          <p:nvPr userDrawn="1"/>
        </p:nvCxnSpPr>
        <p:spPr>
          <a:xfrm>
            <a:off x="160815" y="636637"/>
            <a:ext cx="5580000" cy="158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2" name="群組 23"/>
          <p:cNvGrpSpPr/>
          <p:nvPr userDrawn="1"/>
        </p:nvGrpSpPr>
        <p:grpSpPr>
          <a:xfrm>
            <a:off x="5652000" y="223163"/>
            <a:ext cx="2046918" cy="605384"/>
            <a:chOff x="5892308" y="223163"/>
            <a:chExt cx="2046918" cy="605384"/>
          </a:xfrm>
        </p:grpSpPr>
        <p:sp>
          <p:nvSpPr>
            <p:cNvPr id="18" name="矩形 17"/>
            <p:cNvSpPr/>
            <p:nvPr userDrawn="1"/>
          </p:nvSpPr>
          <p:spPr>
            <a:xfrm rot="21480000">
              <a:off x="5895099" y="253167"/>
              <a:ext cx="490553" cy="575380"/>
            </a:xfrm>
            <a:prstGeom prst="rect">
              <a:avLst/>
            </a:prstGeom>
            <a:solidFill>
              <a:srgbClr val="DAEB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19" name="矩形 18"/>
            <p:cNvSpPr/>
            <p:nvPr userDrawn="1"/>
          </p:nvSpPr>
          <p:spPr>
            <a:xfrm rot="21480000">
              <a:off x="5892308" y="224632"/>
              <a:ext cx="2046918" cy="57413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200">
                <a:latin typeface="+mj-lt"/>
              </a:endParaRPr>
            </a:p>
          </p:txBody>
        </p:sp>
        <p:sp>
          <p:nvSpPr>
            <p:cNvPr id="20" name="文字方塊 19"/>
            <p:cNvSpPr txBox="1"/>
            <p:nvPr userDrawn="1"/>
          </p:nvSpPr>
          <p:spPr>
            <a:xfrm rot="21480000">
              <a:off x="6417237" y="223163"/>
              <a:ext cx="15216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200" b="1" dirty="0" smtClean="0">
                  <a:latin typeface="+mj-lt"/>
                  <a:ea typeface="微軟正黑體" panose="020B0604030504040204" pitchFamily="34" charset="-120"/>
                </a:rPr>
                <a:t>活　動</a:t>
              </a:r>
              <a:endParaRPr lang="zh-TW" altLang="en-US" sz="3200" b="1" dirty="0">
                <a:latin typeface="+mj-lt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標題 6"/>
          <p:cNvSpPr>
            <a:spLocks noGrp="1"/>
          </p:cNvSpPr>
          <p:nvPr>
            <p:ph type="title"/>
          </p:nvPr>
        </p:nvSpPr>
        <p:spPr>
          <a:xfrm>
            <a:off x="295200" y="61199"/>
            <a:ext cx="5760184" cy="53553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sz="3200" b="1">
                <a:solidFill>
                  <a:srgbClr val="0061B4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22" name="動作按鈕: 首頁 21">
            <a:hlinkClick r:id="" action="ppaction://hlinkshowjump?jump=firstslide" highlightClick="1"/>
          </p:cNvPr>
          <p:cNvSpPr/>
          <p:nvPr userDrawn="1"/>
        </p:nvSpPr>
        <p:spPr bwMode="auto">
          <a:xfrm>
            <a:off x="8319868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7920091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4" name="圓角矩形 23">
              <a:hlinkClick r:id="" action="ppaction://hlinkshowjump?jump=previousslide"/>
            </p:cNvPr>
            <p:cNvSpPr/>
            <p:nvPr userDrawn="1"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6" name="等腰三角形 25">
              <a:hlinkClick r:id="" action="ppaction://hlinkshowjump?jump=previousslide"/>
            </p:cNvPr>
            <p:cNvSpPr/>
            <p:nvPr userDrawn="1"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28" name="橢圓 27">
              <a:hlinkClick r:id="" action="ppaction://hlinkshowjump?jump=endshow"/>
            </p:cNvPr>
            <p:cNvSpPr/>
            <p:nvPr userDrawn="1"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9" name="乘號 28">
              <a:hlinkClick r:id="" action="ppaction://hlinkshowjump?jump=endshow"/>
            </p:cNvPr>
            <p:cNvSpPr/>
            <p:nvPr userDrawn="1"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7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357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44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  <p:sldLayoutId id="2147483686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69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0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2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../&#24433;&#38899;&#36039;&#28304;/&#24433;&#29255;/2&#19979;1-4&#35504;&#37117;&#21487;&#20197;&#20553;&#22823;.mp4" TargetMode="External"/><Relationship Id="rId5" Type="http://schemas.openxmlformats.org/officeDocument/2006/relationships/hyperlink" Target="../&#24433;&#38899;&#36039;&#28304;/&#24433;&#29255;/2&#19979;1-4&#22120;&#23448;&#25424;&#36104;&#30693;&#35672;&#23567;&#23416;&#22530;.mp4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youtu.be/Q6V3U62QpNY?list=PLA1ZLwecsYyz3ARKYNFbs7qXT92mGpUo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youtu.be/aHMc7bWiUuU?list=PLA1ZLwecsYyz3ARKYNFbs7qXT92mGpUon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youtu.be/rH6Y5hSMvDc?list=PLA1ZLwecsYyz3ARKYNFbs7qXT92mGpUon" TargetMode="External"/><Relationship Id="rId5" Type="http://schemas.openxmlformats.org/officeDocument/2006/relationships/image" Target="../media/image3.png"/><Relationship Id="rId4" Type="http://schemas.openxmlformats.org/officeDocument/2006/relationships/hyperlink" Target="../&#24433;&#38899;&#36039;&#28304;/&#24433;&#29255;/2&#19979;1-4&#35242;&#21451;&#38626;&#19990;&#24590;&#40636;&#36774;%20&#21421;&#19990;&#23020;&#20998;&#20139;3&#27493;&#39519;%20&#30460;&#24754;&#20663;&#30495;&#27491;&#34987;&#25918;&#19979;.mp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youtu.be/v4J4NT4utOs?list=PLA1ZLwecsYyz3ARKYNFbs7qXT92mGpUon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5" Type="http://schemas.openxmlformats.org/officeDocument/2006/relationships/hyperlink" Target="https://qt.hle.com.tw/edisc3.html?tid=111_2_JPE_EBOOK_4_1&amp;tt=Ebook&amp;platform=Hanlin_Ebook" TargetMode="Externa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4445" y="66675"/>
            <a:ext cx="5229225" cy="6732000"/>
          </a:xfrm>
          <a:prstGeom prst="roundRect">
            <a:avLst>
              <a:gd name="adj" fmla="val 8765"/>
            </a:avLst>
          </a:prstGeom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圖片 4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2832"/>
            <a:ext cx="925637" cy="205965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034422" y="1626690"/>
            <a:ext cx="283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生命的旅程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634" y="0"/>
            <a:ext cx="5287992" cy="6858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76842" y="3004030"/>
            <a:ext cx="3774056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zh-TW" altLang="en-US" sz="3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3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3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 </a:t>
            </a:r>
            <a:endParaRPr lang="en-US" altLang="zh-TW" sz="3000" b="1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Aft>
                <a:spcPts val="500"/>
              </a:spcAft>
            </a:pPr>
            <a:r>
              <a:rPr lang="zh-TW" altLang="en-US" sz="3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用愛說再見</a:t>
            </a:r>
            <a:endParaRPr lang="en-US" altLang="zh-TW" sz="3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7188" indent="-357188">
              <a:buClr>
                <a:srgbClr val="FFF100"/>
              </a:buClr>
              <a:buFont typeface="Wingdings" panose="05000000000000000000" pitchFamily="2" charset="2"/>
              <a:buChar char="n"/>
            </a:pPr>
            <a:r>
              <a:rPr lang="zh-TW" altLang="en-US" sz="3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認識死亡</a:t>
            </a:r>
          </a:p>
          <a:p>
            <a:pPr marL="357188" indent="-357188">
              <a:buClr>
                <a:srgbClr val="FFF100"/>
              </a:buClr>
              <a:buFont typeface="Wingdings" panose="05000000000000000000" pitchFamily="2" charset="2"/>
              <a:buChar char="n"/>
            </a:pPr>
            <a:r>
              <a:rPr lang="zh-TW" altLang="en-US" sz="3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如何面對死亡</a:t>
            </a:r>
            <a:endParaRPr lang="zh-TW" altLang="en-US" sz="3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9" name="圖片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173207" y="6429375"/>
            <a:ext cx="1828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流程圖: 結束點 9">
            <a:hlinkClick r:id="rId6" action="ppaction://hlinksldjump"/>
          </p:cNvPr>
          <p:cNvSpPr/>
          <p:nvPr/>
        </p:nvSpPr>
        <p:spPr>
          <a:xfrm>
            <a:off x="2737914" y="225711"/>
            <a:ext cx="1017935" cy="503613"/>
          </a:xfrm>
          <a:prstGeom prst="flowChartTerminator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/>
              <a:t>習作</a:t>
            </a:r>
            <a:endParaRPr lang="zh-TW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984" y="25720"/>
            <a:ext cx="9072000" cy="6804000"/>
          </a:xfrm>
          <a:prstGeom prst="rect">
            <a:avLst/>
          </a:prstGeom>
          <a:solidFill>
            <a:schemeClr val="bg1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2053" name="Group 25"/>
          <p:cNvGrpSpPr>
            <a:grpSpLocks/>
          </p:cNvGrpSpPr>
          <p:nvPr/>
        </p:nvGrpSpPr>
        <p:grpSpPr bwMode="auto">
          <a:xfrm>
            <a:off x="131537" y="131947"/>
            <a:ext cx="1473266" cy="1434672"/>
            <a:chOff x="1304" y="10"/>
            <a:chExt cx="2320" cy="2259"/>
          </a:xfrm>
        </p:grpSpPr>
        <p:sp>
          <p:nvSpPr>
            <p:cNvPr id="2057" name="Freeform 26"/>
            <p:cNvSpPr>
              <a:spLocks/>
            </p:cNvSpPr>
            <p:nvPr/>
          </p:nvSpPr>
          <p:spPr bwMode="auto">
            <a:xfrm>
              <a:off x="1304" y="10"/>
              <a:ext cx="2320" cy="2259"/>
            </a:xfrm>
            <a:custGeom>
              <a:avLst/>
              <a:gdLst>
                <a:gd name="T0" fmla="+- 0 2393 1304"/>
                <a:gd name="T1" fmla="*/ T0 w 2320"/>
                <a:gd name="T2" fmla="+- 0 12 10"/>
                <a:gd name="T3" fmla="*/ 12 h 2259"/>
                <a:gd name="T4" fmla="+- 0 2240 1304"/>
                <a:gd name="T5" fmla="*/ T4 w 2320"/>
                <a:gd name="T6" fmla="+- 0 32 10"/>
                <a:gd name="T7" fmla="*/ 32 h 2259"/>
                <a:gd name="T8" fmla="+- 0 2101 1304"/>
                <a:gd name="T9" fmla="*/ T8 w 2320"/>
                <a:gd name="T10" fmla="+- 0 72 10"/>
                <a:gd name="T11" fmla="*/ 72 h 2259"/>
                <a:gd name="T12" fmla="+- 0 1978 1304"/>
                <a:gd name="T13" fmla="*/ T12 w 2320"/>
                <a:gd name="T14" fmla="+- 0 126 10"/>
                <a:gd name="T15" fmla="*/ 126 h 2259"/>
                <a:gd name="T16" fmla="+- 0 1872 1304"/>
                <a:gd name="T17" fmla="*/ T16 w 2320"/>
                <a:gd name="T18" fmla="+- 0 191 10"/>
                <a:gd name="T19" fmla="*/ 191 h 2259"/>
                <a:gd name="T20" fmla="+- 0 1710 1304"/>
                <a:gd name="T21" fmla="*/ T20 w 2320"/>
                <a:gd name="T22" fmla="+- 0 329 10"/>
                <a:gd name="T23" fmla="*/ 329 h 2259"/>
                <a:gd name="T24" fmla="+- 0 1616 1304"/>
                <a:gd name="T25" fmla="*/ T24 w 2320"/>
                <a:gd name="T26" fmla="+- 0 439 10"/>
                <a:gd name="T27" fmla="*/ 439 h 2259"/>
                <a:gd name="T28" fmla="+- 0 1535 1304"/>
                <a:gd name="T29" fmla="*/ T28 w 2320"/>
                <a:gd name="T30" fmla="+- 0 553 10"/>
                <a:gd name="T31" fmla="*/ 553 h 2259"/>
                <a:gd name="T32" fmla="+- 0 1466 1304"/>
                <a:gd name="T33" fmla="*/ T32 w 2320"/>
                <a:gd name="T34" fmla="+- 0 671 10"/>
                <a:gd name="T35" fmla="*/ 671 h 2259"/>
                <a:gd name="T36" fmla="+- 0 1410 1304"/>
                <a:gd name="T37" fmla="*/ T36 w 2320"/>
                <a:gd name="T38" fmla="+- 0 792 10"/>
                <a:gd name="T39" fmla="*/ 792 h 2259"/>
                <a:gd name="T40" fmla="+- 0 1366 1304"/>
                <a:gd name="T41" fmla="*/ T40 w 2320"/>
                <a:gd name="T42" fmla="+- 0 916 10"/>
                <a:gd name="T43" fmla="*/ 916 h 2259"/>
                <a:gd name="T44" fmla="+- 0 1334 1304"/>
                <a:gd name="T45" fmla="*/ T44 w 2320"/>
                <a:gd name="T46" fmla="+- 0 1044 10"/>
                <a:gd name="T47" fmla="*/ 1044 h 2259"/>
                <a:gd name="T48" fmla="+- 0 1313 1304"/>
                <a:gd name="T49" fmla="*/ T48 w 2320"/>
                <a:gd name="T50" fmla="+- 0 1174 10"/>
                <a:gd name="T51" fmla="*/ 1174 h 2259"/>
                <a:gd name="T52" fmla="+- 0 1304 1304"/>
                <a:gd name="T53" fmla="*/ T52 w 2320"/>
                <a:gd name="T54" fmla="+- 0 1308 10"/>
                <a:gd name="T55" fmla="*/ 1308 h 2259"/>
                <a:gd name="T56" fmla="+- 0 1307 1304"/>
                <a:gd name="T57" fmla="*/ T56 w 2320"/>
                <a:gd name="T58" fmla="+- 0 1444 10"/>
                <a:gd name="T59" fmla="*/ 1444 h 2259"/>
                <a:gd name="T60" fmla="+- 0 1320 1304"/>
                <a:gd name="T61" fmla="*/ T60 w 2320"/>
                <a:gd name="T62" fmla="+- 0 1583 10"/>
                <a:gd name="T63" fmla="*/ 1583 h 2259"/>
                <a:gd name="T64" fmla="+- 0 1364 1304"/>
                <a:gd name="T65" fmla="*/ T64 w 2320"/>
                <a:gd name="T66" fmla="+- 0 1744 10"/>
                <a:gd name="T67" fmla="*/ 1744 h 2259"/>
                <a:gd name="T68" fmla="+- 0 1444 1304"/>
                <a:gd name="T69" fmla="*/ T68 w 2320"/>
                <a:gd name="T70" fmla="+- 0 1891 10"/>
                <a:gd name="T71" fmla="*/ 1891 h 2259"/>
                <a:gd name="T72" fmla="+- 0 1552 1304"/>
                <a:gd name="T73" fmla="*/ T72 w 2320"/>
                <a:gd name="T74" fmla="+- 0 2018 10"/>
                <a:gd name="T75" fmla="*/ 2018 h 2259"/>
                <a:gd name="T76" fmla="+- 0 1683 1304"/>
                <a:gd name="T77" fmla="*/ T76 w 2320"/>
                <a:gd name="T78" fmla="+- 0 2123 10"/>
                <a:gd name="T79" fmla="*/ 2123 h 2259"/>
                <a:gd name="T80" fmla="+- 0 1828 1304"/>
                <a:gd name="T81" fmla="*/ T80 w 2320"/>
                <a:gd name="T82" fmla="+- 0 2203 10"/>
                <a:gd name="T83" fmla="*/ 2203 h 2259"/>
                <a:gd name="T84" fmla="+- 0 1981 1304"/>
                <a:gd name="T85" fmla="*/ T84 w 2320"/>
                <a:gd name="T86" fmla="+- 0 2252 10"/>
                <a:gd name="T87" fmla="*/ 2252 h 2259"/>
                <a:gd name="T88" fmla="+- 0 2133 1304"/>
                <a:gd name="T89" fmla="*/ T88 w 2320"/>
                <a:gd name="T90" fmla="+- 0 2268 10"/>
                <a:gd name="T91" fmla="*/ 2268 h 2259"/>
                <a:gd name="T92" fmla="+- 0 2278 1304"/>
                <a:gd name="T93" fmla="*/ T92 w 2320"/>
                <a:gd name="T94" fmla="+- 0 2247 10"/>
                <a:gd name="T95" fmla="*/ 2247 h 2259"/>
                <a:gd name="T96" fmla="+- 0 2409 1304"/>
                <a:gd name="T97" fmla="*/ T96 w 2320"/>
                <a:gd name="T98" fmla="+- 0 2185 10"/>
                <a:gd name="T99" fmla="*/ 2185 h 2259"/>
                <a:gd name="T100" fmla="+- 0 2518 1304"/>
                <a:gd name="T101" fmla="*/ T100 w 2320"/>
                <a:gd name="T102" fmla="+- 0 2079 10"/>
                <a:gd name="T103" fmla="*/ 2079 h 2259"/>
                <a:gd name="T104" fmla="+- 0 2603 1304"/>
                <a:gd name="T105" fmla="*/ T104 w 2320"/>
                <a:gd name="T106" fmla="+- 0 1967 10"/>
                <a:gd name="T107" fmla="*/ 1967 h 2259"/>
                <a:gd name="T108" fmla="+- 0 2726 1304"/>
                <a:gd name="T109" fmla="*/ T108 w 2320"/>
                <a:gd name="T110" fmla="+- 0 1829 10"/>
                <a:gd name="T111" fmla="*/ 1829 h 2259"/>
                <a:gd name="T112" fmla="+- 0 2849 1304"/>
                <a:gd name="T113" fmla="*/ T112 w 2320"/>
                <a:gd name="T114" fmla="+- 0 1758 10"/>
                <a:gd name="T115" fmla="*/ 1758 h 2259"/>
                <a:gd name="T116" fmla="+- 0 3017 1304"/>
                <a:gd name="T117" fmla="*/ T116 w 2320"/>
                <a:gd name="T118" fmla="+- 0 1710 10"/>
                <a:gd name="T119" fmla="*/ 1710 h 2259"/>
                <a:gd name="T120" fmla="+- 0 3175 1304"/>
                <a:gd name="T121" fmla="*/ T120 w 2320"/>
                <a:gd name="T122" fmla="+- 0 1654 10"/>
                <a:gd name="T123" fmla="*/ 1654 h 2259"/>
                <a:gd name="T124" fmla="+- 0 3308 1304"/>
                <a:gd name="T125" fmla="*/ T124 w 2320"/>
                <a:gd name="T126" fmla="+- 0 1591 10"/>
                <a:gd name="T127" fmla="*/ 1591 h 2259"/>
                <a:gd name="T128" fmla="+- 0 3426 1304"/>
                <a:gd name="T129" fmla="*/ T128 w 2320"/>
                <a:gd name="T130" fmla="+- 0 1498 10"/>
                <a:gd name="T131" fmla="*/ 1498 h 2259"/>
                <a:gd name="T132" fmla="+- 0 3519 1304"/>
                <a:gd name="T133" fmla="*/ T132 w 2320"/>
                <a:gd name="T134" fmla="+- 0 1380 10"/>
                <a:gd name="T135" fmla="*/ 1380 h 2259"/>
                <a:gd name="T136" fmla="+- 0 3584 1304"/>
                <a:gd name="T137" fmla="*/ T136 w 2320"/>
                <a:gd name="T138" fmla="+- 0 1241 10"/>
                <a:gd name="T139" fmla="*/ 1241 h 2259"/>
                <a:gd name="T140" fmla="+- 0 3619 1304"/>
                <a:gd name="T141" fmla="*/ T140 w 2320"/>
                <a:gd name="T142" fmla="+- 0 1087 10"/>
                <a:gd name="T143" fmla="*/ 1087 h 2259"/>
                <a:gd name="T144" fmla="+- 0 3620 1304"/>
                <a:gd name="T145" fmla="*/ T144 w 2320"/>
                <a:gd name="T146" fmla="+- 0 924 10"/>
                <a:gd name="T147" fmla="*/ 924 h 2259"/>
                <a:gd name="T148" fmla="+- 0 3584 1304"/>
                <a:gd name="T149" fmla="*/ T148 w 2320"/>
                <a:gd name="T150" fmla="+- 0 757 10"/>
                <a:gd name="T151" fmla="*/ 757 h 2259"/>
                <a:gd name="T152" fmla="+- 0 3510 1304"/>
                <a:gd name="T153" fmla="*/ T152 w 2320"/>
                <a:gd name="T154" fmla="+- 0 592 10"/>
                <a:gd name="T155" fmla="*/ 592 h 2259"/>
                <a:gd name="T156" fmla="+- 0 3394 1304"/>
                <a:gd name="T157" fmla="*/ T156 w 2320"/>
                <a:gd name="T158" fmla="+- 0 434 10"/>
                <a:gd name="T159" fmla="*/ 434 h 2259"/>
                <a:gd name="T160" fmla="+- 0 3233 1304"/>
                <a:gd name="T161" fmla="*/ T160 w 2320"/>
                <a:gd name="T162" fmla="+- 0 289 10"/>
                <a:gd name="T163" fmla="*/ 289 h 2259"/>
                <a:gd name="T164" fmla="+- 0 3032 1304"/>
                <a:gd name="T165" fmla="*/ T164 w 2320"/>
                <a:gd name="T166" fmla="+- 0 164 10"/>
                <a:gd name="T167" fmla="*/ 164 h 2259"/>
                <a:gd name="T168" fmla="+- 0 2834 1304"/>
                <a:gd name="T169" fmla="*/ T168 w 2320"/>
                <a:gd name="T170" fmla="+- 0 78 10"/>
                <a:gd name="T171" fmla="*/ 78 h 2259"/>
                <a:gd name="T172" fmla="+- 0 2648 1304"/>
                <a:gd name="T173" fmla="*/ T172 w 2320"/>
                <a:gd name="T174" fmla="+- 0 28 10"/>
                <a:gd name="T175" fmla="*/ 28 h 2259"/>
                <a:gd name="T176" fmla="+- 0 2475 1304"/>
                <a:gd name="T177" fmla="*/ T176 w 2320"/>
                <a:gd name="T178" fmla="+- 0 10 10"/>
                <a:gd name="T179" fmla="*/ 10 h 22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2320" h="2259">
                  <a:moveTo>
                    <a:pt x="1171" y="0"/>
                  </a:moveTo>
                  <a:lnTo>
                    <a:pt x="1089" y="2"/>
                  </a:lnTo>
                  <a:lnTo>
                    <a:pt x="1011" y="9"/>
                  </a:lnTo>
                  <a:lnTo>
                    <a:pt x="936" y="22"/>
                  </a:lnTo>
                  <a:lnTo>
                    <a:pt x="865" y="40"/>
                  </a:lnTo>
                  <a:lnTo>
                    <a:pt x="797" y="62"/>
                  </a:lnTo>
                  <a:lnTo>
                    <a:pt x="734" y="88"/>
                  </a:lnTo>
                  <a:lnTo>
                    <a:pt x="674" y="116"/>
                  </a:lnTo>
                  <a:lnTo>
                    <a:pt x="619" y="148"/>
                  </a:lnTo>
                  <a:lnTo>
                    <a:pt x="568" y="181"/>
                  </a:lnTo>
                  <a:lnTo>
                    <a:pt x="478" y="250"/>
                  </a:lnTo>
                  <a:lnTo>
                    <a:pt x="406" y="319"/>
                  </a:lnTo>
                  <a:lnTo>
                    <a:pt x="358" y="374"/>
                  </a:lnTo>
                  <a:lnTo>
                    <a:pt x="312" y="429"/>
                  </a:lnTo>
                  <a:lnTo>
                    <a:pt x="270" y="486"/>
                  </a:lnTo>
                  <a:lnTo>
                    <a:pt x="231" y="543"/>
                  </a:lnTo>
                  <a:lnTo>
                    <a:pt x="195" y="602"/>
                  </a:lnTo>
                  <a:lnTo>
                    <a:pt x="162" y="661"/>
                  </a:lnTo>
                  <a:lnTo>
                    <a:pt x="133" y="721"/>
                  </a:lnTo>
                  <a:lnTo>
                    <a:pt x="106" y="782"/>
                  </a:lnTo>
                  <a:lnTo>
                    <a:pt x="83" y="844"/>
                  </a:lnTo>
                  <a:lnTo>
                    <a:pt x="62" y="906"/>
                  </a:lnTo>
                  <a:lnTo>
                    <a:pt x="44" y="970"/>
                  </a:lnTo>
                  <a:lnTo>
                    <a:pt x="30" y="1034"/>
                  </a:lnTo>
                  <a:lnTo>
                    <a:pt x="18" y="1099"/>
                  </a:lnTo>
                  <a:lnTo>
                    <a:pt x="9" y="1164"/>
                  </a:lnTo>
                  <a:lnTo>
                    <a:pt x="3" y="1231"/>
                  </a:lnTo>
                  <a:lnTo>
                    <a:pt x="0" y="1298"/>
                  </a:lnTo>
                  <a:lnTo>
                    <a:pt x="0" y="1370"/>
                  </a:lnTo>
                  <a:lnTo>
                    <a:pt x="3" y="1434"/>
                  </a:lnTo>
                  <a:lnTo>
                    <a:pt x="8" y="1503"/>
                  </a:lnTo>
                  <a:lnTo>
                    <a:pt x="16" y="1573"/>
                  </a:lnTo>
                  <a:lnTo>
                    <a:pt x="33" y="1655"/>
                  </a:lnTo>
                  <a:lnTo>
                    <a:pt x="60" y="1734"/>
                  </a:lnTo>
                  <a:lnTo>
                    <a:pt x="96" y="1810"/>
                  </a:lnTo>
                  <a:lnTo>
                    <a:pt x="140" y="1881"/>
                  </a:lnTo>
                  <a:lnTo>
                    <a:pt x="191" y="1947"/>
                  </a:lnTo>
                  <a:lnTo>
                    <a:pt x="248" y="2008"/>
                  </a:lnTo>
                  <a:lnTo>
                    <a:pt x="311" y="2064"/>
                  </a:lnTo>
                  <a:lnTo>
                    <a:pt x="379" y="2113"/>
                  </a:lnTo>
                  <a:lnTo>
                    <a:pt x="450" y="2157"/>
                  </a:lnTo>
                  <a:lnTo>
                    <a:pt x="524" y="2193"/>
                  </a:lnTo>
                  <a:lnTo>
                    <a:pt x="600" y="2221"/>
                  </a:lnTo>
                  <a:lnTo>
                    <a:pt x="677" y="2242"/>
                  </a:lnTo>
                  <a:lnTo>
                    <a:pt x="753" y="2255"/>
                  </a:lnTo>
                  <a:lnTo>
                    <a:pt x="829" y="2258"/>
                  </a:lnTo>
                  <a:lnTo>
                    <a:pt x="903" y="2253"/>
                  </a:lnTo>
                  <a:lnTo>
                    <a:pt x="974" y="2237"/>
                  </a:lnTo>
                  <a:lnTo>
                    <a:pt x="1042" y="2212"/>
                  </a:lnTo>
                  <a:lnTo>
                    <a:pt x="1105" y="2175"/>
                  </a:lnTo>
                  <a:lnTo>
                    <a:pt x="1163" y="2128"/>
                  </a:lnTo>
                  <a:lnTo>
                    <a:pt x="1214" y="2069"/>
                  </a:lnTo>
                  <a:lnTo>
                    <a:pt x="1259" y="2009"/>
                  </a:lnTo>
                  <a:lnTo>
                    <a:pt x="1299" y="1957"/>
                  </a:lnTo>
                  <a:lnTo>
                    <a:pt x="1367" y="1876"/>
                  </a:lnTo>
                  <a:lnTo>
                    <a:pt x="1422" y="1819"/>
                  </a:lnTo>
                  <a:lnTo>
                    <a:pt x="1472" y="1782"/>
                  </a:lnTo>
                  <a:lnTo>
                    <a:pt x="1545" y="1748"/>
                  </a:lnTo>
                  <a:lnTo>
                    <a:pt x="1672" y="1712"/>
                  </a:lnTo>
                  <a:lnTo>
                    <a:pt x="1713" y="1700"/>
                  </a:lnTo>
                  <a:lnTo>
                    <a:pt x="1812" y="1667"/>
                  </a:lnTo>
                  <a:lnTo>
                    <a:pt x="1871" y="1644"/>
                  </a:lnTo>
                  <a:lnTo>
                    <a:pt x="1937" y="1616"/>
                  </a:lnTo>
                  <a:lnTo>
                    <a:pt x="2004" y="1581"/>
                  </a:lnTo>
                  <a:lnTo>
                    <a:pt x="2066" y="1538"/>
                  </a:lnTo>
                  <a:lnTo>
                    <a:pt x="2122" y="1488"/>
                  </a:lnTo>
                  <a:lnTo>
                    <a:pt x="2172" y="1432"/>
                  </a:lnTo>
                  <a:lnTo>
                    <a:pt x="2215" y="1370"/>
                  </a:lnTo>
                  <a:lnTo>
                    <a:pt x="2251" y="1302"/>
                  </a:lnTo>
                  <a:lnTo>
                    <a:pt x="2280" y="1231"/>
                  </a:lnTo>
                  <a:lnTo>
                    <a:pt x="2302" y="1155"/>
                  </a:lnTo>
                  <a:lnTo>
                    <a:pt x="2315" y="1077"/>
                  </a:lnTo>
                  <a:lnTo>
                    <a:pt x="2320" y="996"/>
                  </a:lnTo>
                  <a:lnTo>
                    <a:pt x="2316" y="914"/>
                  </a:lnTo>
                  <a:lnTo>
                    <a:pt x="2303" y="831"/>
                  </a:lnTo>
                  <a:lnTo>
                    <a:pt x="2280" y="747"/>
                  </a:lnTo>
                  <a:lnTo>
                    <a:pt x="2248" y="664"/>
                  </a:lnTo>
                  <a:lnTo>
                    <a:pt x="2206" y="582"/>
                  </a:lnTo>
                  <a:lnTo>
                    <a:pt x="2153" y="502"/>
                  </a:lnTo>
                  <a:lnTo>
                    <a:pt x="2090" y="424"/>
                  </a:lnTo>
                  <a:lnTo>
                    <a:pt x="2015" y="350"/>
                  </a:lnTo>
                  <a:lnTo>
                    <a:pt x="1929" y="279"/>
                  </a:lnTo>
                  <a:lnTo>
                    <a:pt x="1831" y="213"/>
                  </a:lnTo>
                  <a:lnTo>
                    <a:pt x="1728" y="154"/>
                  </a:lnTo>
                  <a:lnTo>
                    <a:pt x="1628" y="106"/>
                  </a:lnTo>
                  <a:lnTo>
                    <a:pt x="1530" y="68"/>
                  </a:lnTo>
                  <a:lnTo>
                    <a:pt x="1436" y="39"/>
                  </a:lnTo>
                  <a:lnTo>
                    <a:pt x="1344" y="18"/>
                  </a:lnTo>
                  <a:lnTo>
                    <a:pt x="1256" y="6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4495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2055" name="Group 27"/>
          <p:cNvGrpSpPr>
            <a:grpSpLocks/>
          </p:cNvGrpSpPr>
          <p:nvPr/>
        </p:nvGrpSpPr>
        <p:grpSpPr bwMode="auto">
          <a:xfrm>
            <a:off x="131537" y="131947"/>
            <a:ext cx="1473266" cy="1434672"/>
            <a:chOff x="1304" y="10"/>
            <a:chExt cx="2320" cy="2259"/>
          </a:xfrm>
        </p:grpSpPr>
        <p:sp>
          <p:nvSpPr>
            <p:cNvPr id="2056" name="Freeform 28"/>
            <p:cNvSpPr>
              <a:spLocks/>
            </p:cNvSpPr>
            <p:nvPr/>
          </p:nvSpPr>
          <p:spPr bwMode="auto">
            <a:xfrm>
              <a:off x="1304" y="10"/>
              <a:ext cx="2320" cy="2259"/>
            </a:xfrm>
            <a:custGeom>
              <a:avLst/>
              <a:gdLst>
                <a:gd name="T0" fmla="+- 0 2393 1304"/>
                <a:gd name="T1" fmla="*/ T0 w 2320"/>
                <a:gd name="T2" fmla="+- 0 12 10"/>
                <a:gd name="T3" fmla="*/ 12 h 2259"/>
                <a:gd name="T4" fmla="+- 0 2240 1304"/>
                <a:gd name="T5" fmla="*/ T4 w 2320"/>
                <a:gd name="T6" fmla="+- 0 32 10"/>
                <a:gd name="T7" fmla="*/ 32 h 2259"/>
                <a:gd name="T8" fmla="+- 0 2101 1304"/>
                <a:gd name="T9" fmla="*/ T8 w 2320"/>
                <a:gd name="T10" fmla="+- 0 72 10"/>
                <a:gd name="T11" fmla="*/ 72 h 2259"/>
                <a:gd name="T12" fmla="+- 0 1978 1304"/>
                <a:gd name="T13" fmla="*/ T12 w 2320"/>
                <a:gd name="T14" fmla="+- 0 126 10"/>
                <a:gd name="T15" fmla="*/ 126 h 2259"/>
                <a:gd name="T16" fmla="+- 0 1872 1304"/>
                <a:gd name="T17" fmla="*/ T16 w 2320"/>
                <a:gd name="T18" fmla="+- 0 191 10"/>
                <a:gd name="T19" fmla="*/ 191 h 2259"/>
                <a:gd name="T20" fmla="+- 0 1710 1304"/>
                <a:gd name="T21" fmla="*/ T20 w 2320"/>
                <a:gd name="T22" fmla="+- 0 329 10"/>
                <a:gd name="T23" fmla="*/ 329 h 2259"/>
                <a:gd name="T24" fmla="+- 0 1616 1304"/>
                <a:gd name="T25" fmla="*/ T24 w 2320"/>
                <a:gd name="T26" fmla="+- 0 439 10"/>
                <a:gd name="T27" fmla="*/ 439 h 2259"/>
                <a:gd name="T28" fmla="+- 0 1535 1304"/>
                <a:gd name="T29" fmla="*/ T28 w 2320"/>
                <a:gd name="T30" fmla="+- 0 553 10"/>
                <a:gd name="T31" fmla="*/ 553 h 2259"/>
                <a:gd name="T32" fmla="+- 0 1466 1304"/>
                <a:gd name="T33" fmla="*/ T32 w 2320"/>
                <a:gd name="T34" fmla="+- 0 671 10"/>
                <a:gd name="T35" fmla="*/ 671 h 2259"/>
                <a:gd name="T36" fmla="+- 0 1410 1304"/>
                <a:gd name="T37" fmla="*/ T36 w 2320"/>
                <a:gd name="T38" fmla="+- 0 792 10"/>
                <a:gd name="T39" fmla="*/ 792 h 2259"/>
                <a:gd name="T40" fmla="+- 0 1366 1304"/>
                <a:gd name="T41" fmla="*/ T40 w 2320"/>
                <a:gd name="T42" fmla="+- 0 916 10"/>
                <a:gd name="T43" fmla="*/ 916 h 2259"/>
                <a:gd name="T44" fmla="+- 0 1334 1304"/>
                <a:gd name="T45" fmla="*/ T44 w 2320"/>
                <a:gd name="T46" fmla="+- 0 1044 10"/>
                <a:gd name="T47" fmla="*/ 1044 h 2259"/>
                <a:gd name="T48" fmla="+- 0 1313 1304"/>
                <a:gd name="T49" fmla="*/ T48 w 2320"/>
                <a:gd name="T50" fmla="+- 0 1174 10"/>
                <a:gd name="T51" fmla="*/ 1174 h 2259"/>
                <a:gd name="T52" fmla="+- 0 1304 1304"/>
                <a:gd name="T53" fmla="*/ T52 w 2320"/>
                <a:gd name="T54" fmla="+- 0 1308 10"/>
                <a:gd name="T55" fmla="*/ 1308 h 2259"/>
                <a:gd name="T56" fmla="+- 0 1307 1304"/>
                <a:gd name="T57" fmla="*/ T56 w 2320"/>
                <a:gd name="T58" fmla="+- 0 1444 10"/>
                <a:gd name="T59" fmla="*/ 1444 h 2259"/>
                <a:gd name="T60" fmla="+- 0 1320 1304"/>
                <a:gd name="T61" fmla="*/ T60 w 2320"/>
                <a:gd name="T62" fmla="+- 0 1583 10"/>
                <a:gd name="T63" fmla="*/ 1583 h 2259"/>
                <a:gd name="T64" fmla="+- 0 1364 1304"/>
                <a:gd name="T65" fmla="*/ T64 w 2320"/>
                <a:gd name="T66" fmla="+- 0 1744 10"/>
                <a:gd name="T67" fmla="*/ 1744 h 2259"/>
                <a:gd name="T68" fmla="+- 0 1444 1304"/>
                <a:gd name="T69" fmla="*/ T68 w 2320"/>
                <a:gd name="T70" fmla="+- 0 1891 10"/>
                <a:gd name="T71" fmla="*/ 1891 h 2259"/>
                <a:gd name="T72" fmla="+- 0 1552 1304"/>
                <a:gd name="T73" fmla="*/ T72 w 2320"/>
                <a:gd name="T74" fmla="+- 0 2018 10"/>
                <a:gd name="T75" fmla="*/ 2018 h 2259"/>
                <a:gd name="T76" fmla="+- 0 1683 1304"/>
                <a:gd name="T77" fmla="*/ T76 w 2320"/>
                <a:gd name="T78" fmla="+- 0 2123 10"/>
                <a:gd name="T79" fmla="*/ 2123 h 2259"/>
                <a:gd name="T80" fmla="+- 0 1828 1304"/>
                <a:gd name="T81" fmla="*/ T80 w 2320"/>
                <a:gd name="T82" fmla="+- 0 2203 10"/>
                <a:gd name="T83" fmla="*/ 2203 h 2259"/>
                <a:gd name="T84" fmla="+- 0 1981 1304"/>
                <a:gd name="T85" fmla="*/ T84 w 2320"/>
                <a:gd name="T86" fmla="+- 0 2252 10"/>
                <a:gd name="T87" fmla="*/ 2252 h 2259"/>
                <a:gd name="T88" fmla="+- 0 2133 1304"/>
                <a:gd name="T89" fmla="*/ T88 w 2320"/>
                <a:gd name="T90" fmla="+- 0 2268 10"/>
                <a:gd name="T91" fmla="*/ 2268 h 2259"/>
                <a:gd name="T92" fmla="+- 0 2278 1304"/>
                <a:gd name="T93" fmla="*/ T92 w 2320"/>
                <a:gd name="T94" fmla="+- 0 2247 10"/>
                <a:gd name="T95" fmla="*/ 2247 h 2259"/>
                <a:gd name="T96" fmla="+- 0 2409 1304"/>
                <a:gd name="T97" fmla="*/ T96 w 2320"/>
                <a:gd name="T98" fmla="+- 0 2185 10"/>
                <a:gd name="T99" fmla="*/ 2185 h 2259"/>
                <a:gd name="T100" fmla="+- 0 2518 1304"/>
                <a:gd name="T101" fmla="*/ T100 w 2320"/>
                <a:gd name="T102" fmla="+- 0 2079 10"/>
                <a:gd name="T103" fmla="*/ 2079 h 2259"/>
                <a:gd name="T104" fmla="+- 0 2603 1304"/>
                <a:gd name="T105" fmla="*/ T104 w 2320"/>
                <a:gd name="T106" fmla="+- 0 1967 10"/>
                <a:gd name="T107" fmla="*/ 1967 h 2259"/>
                <a:gd name="T108" fmla="+- 0 2726 1304"/>
                <a:gd name="T109" fmla="*/ T108 w 2320"/>
                <a:gd name="T110" fmla="+- 0 1829 10"/>
                <a:gd name="T111" fmla="*/ 1829 h 2259"/>
                <a:gd name="T112" fmla="+- 0 2849 1304"/>
                <a:gd name="T113" fmla="*/ T112 w 2320"/>
                <a:gd name="T114" fmla="+- 0 1758 10"/>
                <a:gd name="T115" fmla="*/ 1758 h 2259"/>
                <a:gd name="T116" fmla="+- 0 3017 1304"/>
                <a:gd name="T117" fmla="*/ T116 w 2320"/>
                <a:gd name="T118" fmla="+- 0 1710 10"/>
                <a:gd name="T119" fmla="*/ 1710 h 2259"/>
                <a:gd name="T120" fmla="+- 0 3175 1304"/>
                <a:gd name="T121" fmla="*/ T120 w 2320"/>
                <a:gd name="T122" fmla="+- 0 1654 10"/>
                <a:gd name="T123" fmla="*/ 1654 h 2259"/>
                <a:gd name="T124" fmla="+- 0 3308 1304"/>
                <a:gd name="T125" fmla="*/ T124 w 2320"/>
                <a:gd name="T126" fmla="+- 0 1591 10"/>
                <a:gd name="T127" fmla="*/ 1591 h 2259"/>
                <a:gd name="T128" fmla="+- 0 3426 1304"/>
                <a:gd name="T129" fmla="*/ T128 w 2320"/>
                <a:gd name="T130" fmla="+- 0 1498 10"/>
                <a:gd name="T131" fmla="*/ 1498 h 2259"/>
                <a:gd name="T132" fmla="+- 0 3519 1304"/>
                <a:gd name="T133" fmla="*/ T132 w 2320"/>
                <a:gd name="T134" fmla="+- 0 1380 10"/>
                <a:gd name="T135" fmla="*/ 1380 h 2259"/>
                <a:gd name="T136" fmla="+- 0 3584 1304"/>
                <a:gd name="T137" fmla="*/ T136 w 2320"/>
                <a:gd name="T138" fmla="+- 0 1241 10"/>
                <a:gd name="T139" fmla="*/ 1241 h 2259"/>
                <a:gd name="T140" fmla="+- 0 3619 1304"/>
                <a:gd name="T141" fmla="*/ T140 w 2320"/>
                <a:gd name="T142" fmla="+- 0 1087 10"/>
                <a:gd name="T143" fmla="*/ 1087 h 2259"/>
                <a:gd name="T144" fmla="+- 0 3620 1304"/>
                <a:gd name="T145" fmla="*/ T144 w 2320"/>
                <a:gd name="T146" fmla="+- 0 924 10"/>
                <a:gd name="T147" fmla="*/ 924 h 2259"/>
                <a:gd name="T148" fmla="+- 0 3584 1304"/>
                <a:gd name="T149" fmla="*/ T148 w 2320"/>
                <a:gd name="T150" fmla="+- 0 757 10"/>
                <a:gd name="T151" fmla="*/ 757 h 2259"/>
                <a:gd name="T152" fmla="+- 0 3510 1304"/>
                <a:gd name="T153" fmla="*/ T152 w 2320"/>
                <a:gd name="T154" fmla="+- 0 592 10"/>
                <a:gd name="T155" fmla="*/ 592 h 2259"/>
                <a:gd name="T156" fmla="+- 0 3394 1304"/>
                <a:gd name="T157" fmla="*/ T156 w 2320"/>
                <a:gd name="T158" fmla="+- 0 434 10"/>
                <a:gd name="T159" fmla="*/ 434 h 2259"/>
                <a:gd name="T160" fmla="+- 0 3233 1304"/>
                <a:gd name="T161" fmla="*/ T160 w 2320"/>
                <a:gd name="T162" fmla="+- 0 289 10"/>
                <a:gd name="T163" fmla="*/ 289 h 2259"/>
                <a:gd name="T164" fmla="+- 0 3032 1304"/>
                <a:gd name="T165" fmla="*/ T164 w 2320"/>
                <a:gd name="T166" fmla="+- 0 164 10"/>
                <a:gd name="T167" fmla="*/ 164 h 2259"/>
                <a:gd name="T168" fmla="+- 0 2834 1304"/>
                <a:gd name="T169" fmla="*/ T168 w 2320"/>
                <a:gd name="T170" fmla="+- 0 78 10"/>
                <a:gd name="T171" fmla="*/ 78 h 2259"/>
                <a:gd name="T172" fmla="+- 0 2648 1304"/>
                <a:gd name="T173" fmla="*/ T172 w 2320"/>
                <a:gd name="T174" fmla="+- 0 28 10"/>
                <a:gd name="T175" fmla="*/ 28 h 2259"/>
                <a:gd name="T176" fmla="+- 0 2475 1304"/>
                <a:gd name="T177" fmla="*/ T176 w 2320"/>
                <a:gd name="T178" fmla="+- 0 10 10"/>
                <a:gd name="T179" fmla="*/ 10 h 22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2320" h="2259">
                  <a:moveTo>
                    <a:pt x="1171" y="0"/>
                  </a:moveTo>
                  <a:lnTo>
                    <a:pt x="1089" y="2"/>
                  </a:lnTo>
                  <a:lnTo>
                    <a:pt x="1011" y="9"/>
                  </a:lnTo>
                  <a:lnTo>
                    <a:pt x="936" y="22"/>
                  </a:lnTo>
                  <a:lnTo>
                    <a:pt x="865" y="40"/>
                  </a:lnTo>
                  <a:lnTo>
                    <a:pt x="797" y="62"/>
                  </a:lnTo>
                  <a:lnTo>
                    <a:pt x="734" y="88"/>
                  </a:lnTo>
                  <a:lnTo>
                    <a:pt x="674" y="116"/>
                  </a:lnTo>
                  <a:lnTo>
                    <a:pt x="619" y="148"/>
                  </a:lnTo>
                  <a:lnTo>
                    <a:pt x="568" y="181"/>
                  </a:lnTo>
                  <a:lnTo>
                    <a:pt x="478" y="250"/>
                  </a:lnTo>
                  <a:lnTo>
                    <a:pt x="406" y="319"/>
                  </a:lnTo>
                  <a:lnTo>
                    <a:pt x="358" y="374"/>
                  </a:lnTo>
                  <a:lnTo>
                    <a:pt x="312" y="429"/>
                  </a:lnTo>
                  <a:lnTo>
                    <a:pt x="270" y="486"/>
                  </a:lnTo>
                  <a:lnTo>
                    <a:pt x="231" y="543"/>
                  </a:lnTo>
                  <a:lnTo>
                    <a:pt x="195" y="602"/>
                  </a:lnTo>
                  <a:lnTo>
                    <a:pt x="162" y="661"/>
                  </a:lnTo>
                  <a:lnTo>
                    <a:pt x="133" y="721"/>
                  </a:lnTo>
                  <a:lnTo>
                    <a:pt x="106" y="782"/>
                  </a:lnTo>
                  <a:lnTo>
                    <a:pt x="83" y="844"/>
                  </a:lnTo>
                  <a:lnTo>
                    <a:pt x="62" y="906"/>
                  </a:lnTo>
                  <a:lnTo>
                    <a:pt x="44" y="970"/>
                  </a:lnTo>
                  <a:lnTo>
                    <a:pt x="30" y="1034"/>
                  </a:lnTo>
                  <a:lnTo>
                    <a:pt x="18" y="1099"/>
                  </a:lnTo>
                  <a:lnTo>
                    <a:pt x="9" y="1164"/>
                  </a:lnTo>
                  <a:lnTo>
                    <a:pt x="3" y="1231"/>
                  </a:lnTo>
                  <a:lnTo>
                    <a:pt x="0" y="1298"/>
                  </a:lnTo>
                  <a:lnTo>
                    <a:pt x="0" y="1370"/>
                  </a:lnTo>
                  <a:lnTo>
                    <a:pt x="3" y="1434"/>
                  </a:lnTo>
                  <a:lnTo>
                    <a:pt x="8" y="1503"/>
                  </a:lnTo>
                  <a:lnTo>
                    <a:pt x="16" y="1573"/>
                  </a:lnTo>
                  <a:lnTo>
                    <a:pt x="33" y="1655"/>
                  </a:lnTo>
                  <a:lnTo>
                    <a:pt x="60" y="1734"/>
                  </a:lnTo>
                  <a:lnTo>
                    <a:pt x="96" y="1810"/>
                  </a:lnTo>
                  <a:lnTo>
                    <a:pt x="140" y="1881"/>
                  </a:lnTo>
                  <a:lnTo>
                    <a:pt x="191" y="1947"/>
                  </a:lnTo>
                  <a:lnTo>
                    <a:pt x="248" y="2008"/>
                  </a:lnTo>
                  <a:lnTo>
                    <a:pt x="311" y="2064"/>
                  </a:lnTo>
                  <a:lnTo>
                    <a:pt x="379" y="2113"/>
                  </a:lnTo>
                  <a:lnTo>
                    <a:pt x="450" y="2157"/>
                  </a:lnTo>
                  <a:lnTo>
                    <a:pt x="524" y="2193"/>
                  </a:lnTo>
                  <a:lnTo>
                    <a:pt x="600" y="2221"/>
                  </a:lnTo>
                  <a:lnTo>
                    <a:pt x="677" y="2242"/>
                  </a:lnTo>
                  <a:lnTo>
                    <a:pt x="753" y="2255"/>
                  </a:lnTo>
                  <a:lnTo>
                    <a:pt x="829" y="2258"/>
                  </a:lnTo>
                  <a:lnTo>
                    <a:pt x="903" y="2253"/>
                  </a:lnTo>
                  <a:lnTo>
                    <a:pt x="974" y="2237"/>
                  </a:lnTo>
                  <a:lnTo>
                    <a:pt x="1042" y="2212"/>
                  </a:lnTo>
                  <a:lnTo>
                    <a:pt x="1105" y="2175"/>
                  </a:lnTo>
                  <a:lnTo>
                    <a:pt x="1163" y="2128"/>
                  </a:lnTo>
                  <a:lnTo>
                    <a:pt x="1214" y="2069"/>
                  </a:lnTo>
                  <a:lnTo>
                    <a:pt x="1259" y="2009"/>
                  </a:lnTo>
                  <a:lnTo>
                    <a:pt x="1299" y="1957"/>
                  </a:lnTo>
                  <a:lnTo>
                    <a:pt x="1367" y="1876"/>
                  </a:lnTo>
                  <a:lnTo>
                    <a:pt x="1422" y="1819"/>
                  </a:lnTo>
                  <a:lnTo>
                    <a:pt x="1472" y="1782"/>
                  </a:lnTo>
                  <a:lnTo>
                    <a:pt x="1545" y="1748"/>
                  </a:lnTo>
                  <a:lnTo>
                    <a:pt x="1672" y="1712"/>
                  </a:lnTo>
                  <a:lnTo>
                    <a:pt x="1713" y="1700"/>
                  </a:lnTo>
                  <a:lnTo>
                    <a:pt x="1812" y="1667"/>
                  </a:lnTo>
                  <a:lnTo>
                    <a:pt x="1871" y="1644"/>
                  </a:lnTo>
                  <a:lnTo>
                    <a:pt x="1937" y="1616"/>
                  </a:lnTo>
                  <a:lnTo>
                    <a:pt x="2004" y="1581"/>
                  </a:lnTo>
                  <a:lnTo>
                    <a:pt x="2066" y="1538"/>
                  </a:lnTo>
                  <a:lnTo>
                    <a:pt x="2122" y="1488"/>
                  </a:lnTo>
                  <a:lnTo>
                    <a:pt x="2172" y="1432"/>
                  </a:lnTo>
                  <a:lnTo>
                    <a:pt x="2215" y="1370"/>
                  </a:lnTo>
                  <a:lnTo>
                    <a:pt x="2251" y="1302"/>
                  </a:lnTo>
                  <a:lnTo>
                    <a:pt x="2280" y="1231"/>
                  </a:lnTo>
                  <a:lnTo>
                    <a:pt x="2302" y="1155"/>
                  </a:lnTo>
                  <a:lnTo>
                    <a:pt x="2315" y="1077"/>
                  </a:lnTo>
                  <a:lnTo>
                    <a:pt x="2320" y="996"/>
                  </a:lnTo>
                  <a:lnTo>
                    <a:pt x="2316" y="914"/>
                  </a:lnTo>
                  <a:lnTo>
                    <a:pt x="2303" y="831"/>
                  </a:lnTo>
                  <a:lnTo>
                    <a:pt x="2280" y="747"/>
                  </a:lnTo>
                  <a:lnTo>
                    <a:pt x="2248" y="664"/>
                  </a:lnTo>
                  <a:lnTo>
                    <a:pt x="2206" y="582"/>
                  </a:lnTo>
                  <a:lnTo>
                    <a:pt x="2153" y="502"/>
                  </a:lnTo>
                  <a:lnTo>
                    <a:pt x="2090" y="424"/>
                  </a:lnTo>
                  <a:lnTo>
                    <a:pt x="2015" y="350"/>
                  </a:lnTo>
                  <a:lnTo>
                    <a:pt x="1929" y="279"/>
                  </a:lnTo>
                  <a:lnTo>
                    <a:pt x="1831" y="213"/>
                  </a:lnTo>
                  <a:lnTo>
                    <a:pt x="1728" y="154"/>
                  </a:lnTo>
                  <a:lnTo>
                    <a:pt x="1628" y="106"/>
                  </a:lnTo>
                  <a:lnTo>
                    <a:pt x="1530" y="68"/>
                  </a:lnTo>
                  <a:lnTo>
                    <a:pt x="1436" y="39"/>
                  </a:lnTo>
                  <a:lnTo>
                    <a:pt x="1344" y="18"/>
                  </a:lnTo>
                  <a:lnTo>
                    <a:pt x="1256" y="6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2859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793992" y="431161"/>
            <a:ext cx="438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TW" altLang="en-US" sz="5400" b="1" dirty="0" smtClean="0">
                <a:solidFill>
                  <a:srgbClr val="005EA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用愛說再見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9850" y="241755"/>
            <a:ext cx="16018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6000" b="1" dirty="0" smtClean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4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234622" y="1850829"/>
            <a:ext cx="3255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死亡像出生一樣就是一個過程。</a:t>
            </a:r>
            <a:endParaRPr lang="en-US" altLang="zh-TW" sz="3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271093" y="2996475"/>
            <a:ext cx="3081707" cy="2528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spcAft>
                <a:spcPts val="1000"/>
              </a:spcAft>
            </a:pPr>
            <a:r>
              <a:rPr lang="en-US" altLang="zh-TW" sz="30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	</a:t>
            </a:r>
            <a:r>
              <a:rPr lang="zh-TW" altLang="en-US" sz="30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明白死亡的含義及衝擊。</a:t>
            </a:r>
          </a:p>
          <a:p>
            <a:pPr marL="363538" indent="-363538">
              <a:spcAft>
                <a:spcPts val="1000"/>
              </a:spcAft>
            </a:pPr>
            <a:r>
              <a:rPr lang="en-US" altLang="zh-TW" sz="30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	</a:t>
            </a:r>
            <a:r>
              <a:rPr lang="zh-TW" altLang="en-US" sz="30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熟悉面對死亡的自我調適技能。</a:t>
            </a:r>
            <a:endParaRPr lang="zh-TW" altLang="en-US" sz="30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7" name="動作按鈕: 首頁 46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9" name="圓角矩形 48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0" name="等腰三角形 49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52" name="橢圓 51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3" name="乘號 52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55" name="圓角矩形 54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6" name="等腰三角形 55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60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92"/>
          <p:cNvGrpSpPr/>
          <p:nvPr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9" name="矩形 28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文字版面配置區 13"/>
          <p:cNvSpPr txBox="1">
            <a:spLocks/>
          </p:cNvSpPr>
          <p:nvPr/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47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32" name="動作按鈕: 首頁 31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4" name="圓角矩形 33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5" name="等腰三角形 34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7" name="橢圓 36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8" name="乘號 37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0" name="圓角矩形 39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1" name="等腰三角形 40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0" name="文字版面配置區 11"/>
          <p:cNvSpPr txBox="1">
            <a:spLocks/>
          </p:cNvSpPr>
          <p:nvPr/>
        </p:nvSpPr>
        <p:spPr>
          <a:xfrm>
            <a:off x="1598116" y="743544"/>
            <a:ext cx="6594046" cy="5355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b="1" dirty="0" smtClean="0">
                <a:solidFill>
                  <a:schemeClr val="accent2">
                    <a:lumMod val="75000"/>
                  </a:schemeClr>
                </a:solidFill>
              </a:rPr>
              <a:t>想想看</a:t>
            </a:r>
            <a:endParaRPr lang="zh-TW" alt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05" y="372061"/>
            <a:ext cx="893911" cy="893911"/>
          </a:xfrm>
          <a:prstGeom prst="rect">
            <a:avLst/>
          </a:prstGeom>
        </p:spPr>
      </p:pic>
      <p:sp>
        <p:nvSpPr>
          <p:cNvPr id="25" name="圓角矩形 24"/>
          <p:cNvSpPr/>
          <p:nvPr/>
        </p:nvSpPr>
        <p:spPr>
          <a:xfrm>
            <a:off x="749707" y="1265971"/>
            <a:ext cx="7707081" cy="3806359"/>
          </a:xfrm>
          <a:prstGeom prst="roundRect">
            <a:avLst>
              <a:gd name="adj" fmla="val 7491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1040455" y="1553989"/>
            <a:ext cx="7172520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人的肉體，終會因死亡消逝，能延續的，是對世界的愛。</a:t>
            </a:r>
          </a:p>
          <a:p>
            <a:pPr hangingPunct="0">
              <a:spcAft>
                <a:spcPts val="1000"/>
              </a:spcAft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先生曾將他的器官捐贈卡拿給我，希望死後可將器官捐贈給需要的人。</a:t>
            </a:r>
          </a:p>
          <a:p>
            <a:pPr hangingPunct="0">
              <a:spcAft>
                <a:spcPts val="1000"/>
              </a:spcAft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你對故事中先生在生前允諾器官捐贈的作法有什麼看法？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876000" y="6138727"/>
            <a:ext cx="4549585" cy="571752"/>
            <a:chOff x="425576" y="285633"/>
            <a:chExt cx="4549585" cy="571752"/>
          </a:xfrm>
        </p:grpSpPr>
        <p:sp>
          <p:nvSpPr>
            <p:cNvPr id="23" name="圓角矩形 22"/>
            <p:cNvSpPr/>
            <p:nvPr/>
          </p:nvSpPr>
          <p:spPr>
            <a:xfrm>
              <a:off x="872132" y="285633"/>
              <a:ext cx="4103029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425576" y="292834"/>
              <a:ext cx="4471947" cy="557350"/>
              <a:chOff x="458700" y="282461"/>
              <a:chExt cx="4471947" cy="557350"/>
            </a:xfrm>
          </p:grpSpPr>
          <p:pic>
            <p:nvPicPr>
              <p:cNvPr id="26" name="圖片 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700" y="282461"/>
                <a:ext cx="571120" cy="557350"/>
              </a:xfrm>
              <a:prstGeom prst="rect">
                <a:avLst/>
              </a:prstGeom>
            </p:spPr>
          </p:pic>
          <p:sp>
            <p:nvSpPr>
              <p:cNvPr id="27" name="矩形 26">
                <a:hlinkClick r:id="rId5" action="ppaction://hlinkfile"/>
              </p:cNvPr>
              <p:cNvSpPr/>
              <p:nvPr/>
            </p:nvSpPr>
            <p:spPr>
              <a:xfrm>
                <a:off x="1029820" y="328357"/>
                <a:ext cx="39008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器官捐贈知識小學堂</a:t>
                </a:r>
                <a:r>
                  <a:rPr lang="en-US" altLang="zh-TW" sz="24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(01:49)</a:t>
                </a:r>
                <a:endPara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2" name="群組 41"/>
          <p:cNvGrpSpPr/>
          <p:nvPr/>
        </p:nvGrpSpPr>
        <p:grpSpPr>
          <a:xfrm>
            <a:off x="876000" y="5377117"/>
            <a:ext cx="4549585" cy="571752"/>
            <a:chOff x="425576" y="285633"/>
            <a:chExt cx="4549585" cy="571752"/>
          </a:xfrm>
        </p:grpSpPr>
        <p:sp>
          <p:nvSpPr>
            <p:cNvPr id="43" name="圓角矩形 42"/>
            <p:cNvSpPr/>
            <p:nvPr/>
          </p:nvSpPr>
          <p:spPr>
            <a:xfrm>
              <a:off x="872132" y="285633"/>
              <a:ext cx="4103029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44" name="群組 43"/>
            <p:cNvGrpSpPr/>
            <p:nvPr/>
          </p:nvGrpSpPr>
          <p:grpSpPr>
            <a:xfrm>
              <a:off x="425576" y="292834"/>
              <a:ext cx="4549585" cy="557350"/>
              <a:chOff x="458700" y="282461"/>
              <a:chExt cx="4549585" cy="557350"/>
            </a:xfrm>
          </p:grpSpPr>
          <p:pic>
            <p:nvPicPr>
              <p:cNvPr id="45" name="圖片 4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700" y="282461"/>
                <a:ext cx="571120" cy="557350"/>
              </a:xfrm>
              <a:prstGeom prst="rect">
                <a:avLst/>
              </a:prstGeom>
            </p:spPr>
          </p:pic>
          <p:sp>
            <p:nvSpPr>
              <p:cNvPr id="46" name="矩形 45">
                <a:hlinkClick r:id="rId6" action="ppaction://hlinkfile"/>
              </p:cNvPr>
              <p:cNvSpPr/>
              <p:nvPr/>
            </p:nvSpPr>
            <p:spPr>
              <a:xfrm>
                <a:off x="1029820" y="328357"/>
                <a:ext cx="39784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誰都可以偉大</a:t>
                </a:r>
                <a:r>
                  <a:rPr lang="en-US" altLang="zh-TW" sz="24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(03:10)</a:t>
                </a:r>
                <a:endPara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9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 descr="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21" y="2834639"/>
            <a:ext cx="5364480" cy="4023361"/>
          </a:xfrm>
          <a:prstGeom prst="rect">
            <a:avLst/>
          </a:prstGeom>
        </p:spPr>
      </p:pic>
      <p:grpSp>
        <p:nvGrpSpPr>
          <p:cNvPr id="3" name="组合 92"/>
          <p:cNvGrpSpPr/>
          <p:nvPr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9" name="矩形 28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文字版面配置區 13"/>
          <p:cNvSpPr txBox="1">
            <a:spLocks/>
          </p:cNvSpPr>
          <p:nvPr/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47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32" name="動作按鈕: 首頁 31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4" name="群組 32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34" name="圓角矩形 33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5" name="等腰三角形 34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5" name="群組 35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37" name="橢圓 36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8" name="乘號 37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6" name="群組 38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40" name="圓角矩形 39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1" name="等腰三角形 40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3" name="內容版面配置區 1"/>
          <p:cNvSpPr txBox="1">
            <a:spLocks/>
          </p:cNvSpPr>
          <p:nvPr/>
        </p:nvSpPr>
        <p:spPr>
          <a:xfrm>
            <a:off x="540000" y="836280"/>
            <a:ext cx="8064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生命的長短真的是很難預知，但是故事中的主角以</a:t>
            </a:r>
            <a:r>
              <a:rPr lang="zh-TW" altLang="en-US" sz="3200" dirty="0" smtClean="0">
                <a:solidFill>
                  <a:srgbClr val="FF0000"/>
                </a:solidFill>
              </a:rPr>
              <a:t>器官捐贈</a:t>
            </a:r>
            <a:r>
              <a:rPr lang="zh-TW" altLang="en-US" sz="3200" dirty="0" smtClean="0"/>
              <a:t>的方式，將先生的生命延續下去，雖然</a:t>
            </a:r>
            <a:r>
              <a:rPr lang="zh-TW" altLang="en-US" sz="3200" dirty="0" smtClean="0">
                <a:solidFill>
                  <a:srgbClr val="005EAD"/>
                </a:solidFill>
              </a:rPr>
              <a:t>身體已經宣告死亡</a:t>
            </a:r>
            <a:r>
              <a:rPr lang="zh-TW" altLang="en-US" sz="3200" dirty="0" smtClean="0"/>
              <a:t>，但</a:t>
            </a:r>
            <a:r>
              <a:rPr lang="zh-TW" altLang="en-US" sz="3200" dirty="0" smtClean="0">
                <a:solidFill>
                  <a:srgbClr val="005EAD"/>
                </a:solidFill>
              </a:rPr>
              <a:t>精神卻會傳承下去</a:t>
            </a:r>
            <a:r>
              <a:rPr lang="zh-TW" altLang="en-US" sz="3200" dirty="0" smtClean="0"/>
              <a:t>，這種遺愛人間的方式也是對死亡不一樣的含義。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32029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996103" y="719290"/>
            <a:ext cx="7607897" cy="646331"/>
          </a:xfrm>
        </p:spPr>
        <p:txBody>
          <a:bodyPr/>
          <a:lstStyle/>
          <a:p>
            <a:r>
              <a:rPr dirty="0"/>
              <a:t>認識死亡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48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16" name="內容版面配置區 1"/>
          <p:cNvSpPr txBox="1">
            <a:spLocks/>
          </p:cNvSpPr>
          <p:nvPr/>
        </p:nvSpPr>
        <p:spPr>
          <a:xfrm>
            <a:off x="540000" y="1628760"/>
            <a:ext cx="8064000" cy="416011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可以思考「</a:t>
            </a:r>
            <a:r>
              <a:rPr lang="zh-TW" altLang="en-US" sz="3200" dirty="0" smtClean="0">
                <a:solidFill>
                  <a:srgbClr val="FF0000"/>
                </a:solidFill>
              </a:rPr>
              <a:t>死亡</a:t>
            </a:r>
            <a:r>
              <a:rPr lang="zh-TW" altLang="en-US" sz="3200" dirty="0" smtClean="0"/>
              <a:t>」的相關問題，</a:t>
            </a:r>
            <a:r>
              <a:rPr lang="zh-TW" altLang="en-US" sz="3200" dirty="0" smtClean="0">
                <a:solidFill>
                  <a:srgbClr val="FF0000"/>
                </a:solidFill>
              </a:rPr>
              <a:t>死亡並不是禁忌</a:t>
            </a:r>
            <a:r>
              <a:rPr lang="zh-TW" altLang="en-US" sz="3200" dirty="0" smtClean="0"/>
              <a:t>的話題，它是存在於我們生活中，死亡是自然秩序的一部分，因為人終將一死，每一個人都不例外。</a:t>
            </a:r>
          </a:p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打從出生的那一刻開始，我們每天都在變老，我們可以理解、也能接受這個事實，唯獨面對死亡時，大部分的人都不願意去面對。</a:t>
            </a:r>
          </a:p>
        </p:txBody>
      </p:sp>
    </p:spTree>
    <p:extLst>
      <p:ext uri="{BB962C8B-B14F-4D97-AF65-F5344CB8AC3E}">
        <p14:creationId xmlns:p14="http://schemas.microsoft.com/office/powerpoint/2010/main" val="182527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48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14" name="內容版面配置區 1"/>
          <p:cNvSpPr txBox="1">
            <a:spLocks/>
          </p:cNvSpPr>
          <p:nvPr/>
        </p:nvSpPr>
        <p:spPr>
          <a:xfrm>
            <a:off x="540000" y="785794"/>
            <a:ext cx="8375400" cy="576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其實生命週期就是生死的循環，所以我們應該</a:t>
            </a:r>
            <a:r>
              <a:rPr lang="zh-TW" altLang="en-US" sz="3200" dirty="0" smtClean="0">
                <a:solidFill>
                  <a:srgbClr val="005EAD"/>
                </a:solidFill>
              </a:rPr>
              <a:t>接受死亡</a:t>
            </a:r>
            <a:r>
              <a:rPr lang="zh-TW" altLang="en-US" sz="3200" dirty="0" smtClean="0"/>
              <a:t>是必然的事。</a:t>
            </a:r>
            <a:endParaRPr lang="en-US" altLang="zh-TW" sz="3200" dirty="0" smtClean="0"/>
          </a:p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當家人的生命已走到盡頭時，我們可以利用剩餘時間，</a:t>
            </a:r>
            <a:r>
              <a:rPr lang="zh-TW" altLang="en-US" sz="3200" dirty="0" smtClean="0">
                <a:solidFill>
                  <a:srgbClr val="005EAD"/>
                </a:solidFill>
              </a:rPr>
              <a:t>傳遞你對他的愛、感謝和告別的訊息</a:t>
            </a:r>
            <a:r>
              <a:rPr lang="zh-TW" altLang="en-US" sz="3200" dirty="0" smtClean="0"/>
              <a:t>。</a:t>
            </a:r>
          </a:p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如果家人已經是癌症末期或是無法治癒的疾病，可以進行「</a:t>
            </a:r>
            <a:r>
              <a:rPr lang="zh-TW" altLang="en-US" sz="3200" dirty="0" smtClean="0">
                <a:solidFill>
                  <a:srgbClr val="FF0000"/>
                </a:solidFill>
              </a:rPr>
              <a:t>安寧療護</a:t>
            </a:r>
            <a:r>
              <a:rPr lang="zh-TW" altLang="en-US" sz="3200" dirty="0" smtClean="0"/>
              <a:t>」，</a:t>
            </a:r>
            <a:r>
              <a:rPr lang="zh-TW" altLang="en-US" sz="3200" dirty="0" smtClean="0">
                <a:solidFill>
                  <a:srgbClr val="005EAD"/>
                </a:solidFill>
              </a:rPr>
              <a:t>讓醫療團隊給予末期的醫療照護，讓他在人生最後階段，能減輕因疾病所產生的身體與心靈的痛苦</a:t>
            </a:r>
            <a:r>
              <a:rPr lang="zh-TW" altLang="en-US" sz="3200" dirty="0" smtClean="0"/>
              <a:t>，讓他能有尊嚴得離開人世，也可以協助自己去面對並接受家人即將死亡的事實。</a:t>
            </a:r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49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540000" y="785794"/>
            <a:ext cx="80401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zh-TW" altLang="en-US" sz="3200" dirty="0" smtClean="0"/>
              <a:t>　　有很多人，願意在死後將器官捐贈給</a:t>
            </a:r>
            <a:r>
              <a:rPr lang="zh-TW" altLang="en-US" sz="3200" dirty="0" smtClean="0">
                <a:solidFill>
                  <a:srgbClr val="FF0000"/>
                </a:solidFill>
              </a:rPr>
              <a:t>需要的人</a:t>
            </a:r>
            <a:r>
              <a:rPr lang="zh-TW" altLang="en-US" sz="3200" dirty="0" smtClean="0"/>
              <a:t>，當一個人</a:t>
            </a:r>
            <a:r>
              <a:rPr lang="zh-TW" altLang="en-US" sz="3200" dirty="0" smtClean="0">
                <a:solidFill>
                  <a:srgbClr val="005EAD"/>
                </a:solidFill>
              </a:rPr>
              <a:t>被判定腦死或是臨終前基於個人生前同意或是家屬同意</a:t>
            </a:r>
            <a:r>
              <a:rPr lang="zh-TW" altLang="en-US" sz="3200" dirty="0" smtClean="0"/>
              <a:t>，將</a:t>
            </a:r>
            <a:r>
              <a:rPr lang="zh-TW" altLang="en-US" sz="3200" dirty="0" smtClean="0">
                <a:solidFill>
                  <a:srgbClr val="005EAD"/>
                </a:solidFill>
              </a:rPr>
              <a:t>可用的器官或組織</a:t>
            </a:r>
            <a:r>
              <a:rPr lang="zh-TW" altLang="en-US" sz="3200" dirty="0" smtClean="0"/>
              <a:t>，以</a:t>
            </a:r>
            <a:r>
              <a:rPr lang="zh-TW" altLang="en-US" sz="3200" dirty="0" smtClean="0">
                <a:solidFill>
                  <a:srgbClr val="FF0000"/>
                </a:solidFill>
              </a:rPr>
              <a:t>無償</a:t>
            </a:r>
            <a:r>
              <a:rPr lang="zh-TW" altLang="en-US" sz="3200" dirty="0" smtClean="0"/>
              <a:t>的方式給需要的病人，幫助其他人恢復健康，改善生活品質，發揮救人互助的精神，讓更多人可以受惠，讓愛遺留在人間，這是對死亡賦予不一樣的詮釋。</a:t>
            </a:r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48</a:t>
            </a:r>
            <a:endParaRPr lang="zh-TW" altLang="en-US" dirty="0">
              <a:latin typeface="+mn-ea"/>
              <a:ea typeface="+mn-ea"/>
            </a:endParaRPr>
          </a:p>
        </p:txBody>
      </p:sp>
      <p:grpSp>
        <p:nvGrpSpPr>
          <p:cNvPr id="4" name="群組 11"/>
          <p:cNvGrpSpPr/>
          <p:nvPr/>
        </p:nvGrpSpPr>
        <p:grpSpPr>
          <a:xfrm>
            <a:off x="579673" y="998979"/>
            <a:ext cx="7848048" cy="3847342"/>
            <a:chOff x="176355" y="779524"/>
            <a:chExt cx="7848048" cy="3847342"/>
          </a:xfrm>
        </p:grpSpPr>
        <p:sp>
          <p:nvSpPr>
            <p:cNvPr id="5" name="圓角矩形 4"/>
            <p:cNvSpPr/>
            <p:nvPr/>
          </p:nvSpPr>
          <p:spPr>
            <a:xfrm>
              <a:off x="590551" y="1050478"/>
              <a:ext cx="7433852" cy="3576388"/>
            </a:xfrm>
            <a:prstGeom prst="roundRect">
              <a:avLst>
                <a:gd name="adj" fmla="val 6577"/>
              </a:avLst>
            </a:prstGeom>
            <a:solidFill>
              <a:schemeClr val="bg1"/>
            </a:solidFill>
            <a:ln w="28575">
              <a:solidFill>
                <a:srgbClr val="F399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1092907" y="1089131"/>
              <a:ext cx="6718135" cy="3365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PLUS</a:t>
              </a:r>
            </a:p>
            <a:p>
              <a:pPr hangingPunct="0">
                <a:spcAft>
                  <a:spcPts val="1000"/>
                </a:spcAft>
              </a:pP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死亡的定義</a:t>
              </a:r>
            </a:p>
            <a:p>
              <a:pPr algn="just" hangingPunct="0">
                <a:spcAft>
                  <a:spcPts val="1000"/>
                </a:spcAft>
              </a:pP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醫學上當一個人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沒有心率（心臟搏動）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呼吸停止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時或包括腦幹在內的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全腦功能喪失而腦死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都可以稱作「死亡」。</a:t>
              </a:r>
            </a:p>
          </p:txBody>
        </p:sp>
        <p:pic>
          <p:nvPicPr>
            <p:cNvPr id="7" name="圖片 6" descr="想想看標頭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55" y="779524"/>
              <a:ext cx="935067" cy="973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48</a:t>
            </a:r>
            <a:endParaRPr lang="zh-TW" altLang="en-US" dirty="0">
              <a:latin typeface="+mn-ea"/>
              <a:ea typeface="+mn-ea"/>
            </a:endParaRPr>
          </a:p>
        </p:txBody>
      </p:sp>
      <p:grpSp>
        <p:nvGrpSpPr>
          <p:cNvPr id="4" name="群組 11"/>
          <p:cNvGrpSpPr/>
          <p:nvPr/>
        </p:nvGrpSpPr>
        <p:grpSpPr>
          <a:xfrm>
            <a:off x="579673" y="998979"/>
            <a:ext cx="8137606" cy="4304540"/>
            <a:chOff x="176355" y="779524"/>
            <a:chExt cx="8137606" cy="4304540"/>
          </a:xfrm>
        </p:grpSpPr>
        <p:sp>
          <p:nvSpPr>
            <p:cNvPr id="5" name="圓角矩形 4"/>
            <p:cNvSpPr/>
            <p:nvPr/>
          </p:nvSpPr>
          <p:spPr>
            <a:xfrm>
              <a:off x="590550" y="1050477"/>
              <a:ext cx="7723411" cy="4033587"/>
            </a:xfrm>
            <a:prstGeom prst="roundRect">
              <a:avLst>
                <a:gd name="adj" fmla="val 6577"/>
              </a:avLst>
            </a:prstGeom>
            <a:solidFill>
              <a:schemeClr val="bg1"/>
            </a:solidFill>
            <a:ln w="28575">
              <a:solidFill>
                <a:srgbClr val="F399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1092907" y="1089131"/>
              <a:ext cx="7175335" cy="3857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PLUS</a:t>
              </a:r>
            </a:p>
            <a:p>
              <a:pPr hangingPunct="0">
                <a:spcAft>
                  <a:spcPts val="1000"/>
                </a:spcAft>
              </a:pP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腦死（腦幹死亡）與植物人</a:t>
              </a:r>
            </a:p>
            <a:p>
              <a:pPr hangingPunct="0">
                <a:spcAft>
                  <a:spcPts val="1000"/>
                </a:spcAft>
              </a:pP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腦幹是生命中樞，掌管呼吸、心跳、血壓等人體最基本、最不可或缺的功能，如果它嚴重受損，可以靠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維生設備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（例如：呼吸器、葉克膜）暫時維持生命，但終究會死亡。</a:t>
              </a:r>
            </a:p>
          </p:txBody>
        </p:sp>
        <p:pic>
          <p:nvPicPr>
            <p:cNvPr id="7" name="圖片 6" descr="想想看標頭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55" y="779524"/>
              <a:ext cx="935067" cy="973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48</a:t>
            </a:r>
            <a:endParaRPr lang="zh-TW" altLang="en-US" dirty="0">
              <a:latin typeface="+mn-ea"/>
              <a:ea typeface="+mn-ea"/>
            </a:endParaRPr>
          </a:p>
        </p:txBody>
      </p:sp>
      <p:grpSp>
        <p:nvGrpSpPr>
          <p:cNvPr id="4" name="群組 11"/>
          <p:cNvGrpSpPr/>
          <p:nvPr/>
        </p:nvGrpSpPr>
        <p:grpSpPr>
          <a:xfrm>
            <a:off x="579673" y="998979"/>
            <a:ext cx="8137606" cy="4304540"/>
            <a:chOff x="176355" y="779524"/>
            <a:chExt cx="8137606" cy="4304540"/>
          </a:xfrm>
        </p:grpSpPr>
        <p:sp>
          <p:nvSpPr>
            <p:cNvPr id="5" name="圓角矩形 4"/>
            <p:cNvSpPr/>
            <p:nvPr/>
          </p:nvSpPr>
          <p:spPr>
            <a:xfrm>
              <a:off x="590550" y="1050477"/>
              <a:ext cx="7723411" cy="4033587"/>
            </a:xfrm>
            <a:prstGeom prst="roundRect">
              <a:avLst>
                <a:gd name="adj" fmla="val 6577"/>
              </a:avLst>
            </a:prstGeom>
            <a:solidFill>
              <a:schemeClr val="bg1"/>
            </a:solidFill>
            <a:ln w="28575">
              <a:solidFill>
                <a:srgbClr val="F399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1092907" y="1089131"/>
              <a:ext cx="7160095" cy="3857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3600" b="1" dirty="0" smtClean="0">
                  <a:solidFill>
                    <a:srgbClr val="EA5504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PLUS</a:t>
              </a:r>
            </a:p>
            <a:p>
              <a:pPr hangingPunct="0">
                <a:spcAft>
                  <a:spcPts val="1000"/>
                </a:spcAft>
              </a:pP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植物人腦部損傷的部位在</a:t>
              </a:r>
              <a:r>
                <a:rPr lang="zh-TW" altLang="en-US" sz="32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大腦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，大腦的功能喪失，但</a:t>
              </a:r>
              <a:r>
                <a:rPr lang="zh-TW" altLang="en-US" sz="32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腦幹是好的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，所以他們有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呼吸、心跳、血壓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，但</a:t>
              </a:r>
              <a:r>
                <a:rPr lang="zh-TW" altLang="en-US" sz="3200" dirty="0" smtClean="0">
                  <a:solidFill>
                    <a:srgbClr val="005EA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不能思考、與人溝通，肢體也無法活動</a:t>
              </a: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  <a:p>
              <a:pPr algn="just" hangingPunct="0">
                <a:spcAft>
                  <a:spcPts val="1000"/>
                </a:spcAft>
              </a:pPr>
              <a:r>
                <a:rPr lang="zh-TW" altLang="en-US" sz="3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如果照顧得好，沒有嚴重的併發症，植物人可能可以活很久。</a:t>
              </a:r>
            </a:p>
          </p:txBody>
        </p:sp>
        <p:pic>
          <p:nvPicPr>
            <p:cNvPr id="7" name="圖片 6" descr="想想看標頭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55" y="779524"/>
              <a:ext cx="935067" cy="973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49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dirty="0"/>
              <a:t>死亡的衝擊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1"/>
          </p:nvPr>
        </p:nvSpPr>
        <p:spPr>
          <a:xfrm>
            <a:off x="540000" y="1617186"/>
            <a:ext cx="8064000" cy="1077218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dirty="0" smtClean="0"/>
              <a:t>　　當你遇到類似的事情，你知道該怎麼辦嗎？</a:t>
            </a:r>
            <a:endParaRPr lang="zh-TW" altLang="en-US" dirty="0"/>
          </a:p>
        </p:txBody>
      </p:sp>
      <p:pic>
        <p:nvPicPr>
          <p:cNvPr id="11" name="圖片 10" descr="42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70" y="2741652"/>
            <a:ext cx="8132160" cy="3684660"/>
          </a:xfrm>
          <a:prstGeom prst="rect">
            <a:avLst/>
          </a:prstGeom>
        </p:spPr>
      </p:pic>
      <p:sp>
        <p:nvSpPr>
          <p:cNvPr id="12" name="動作按鈕: 首頁 11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4" name="圓角矩形 13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5" name="等腰三角形 14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7" name="橢圓 16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8" name="乘號 17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0" name="圓角矩形 19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1" name="等腰三角形 20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240000" y="3038330"/>
            <a:ext cx="4225320" cy="2956560"/>
            <a:chOff x="5455920" y="3491880"/>
            <a:chExt cx="4225320" cy="2956560"/>
          </a:xfrm>
        </p:grpSpPr>
        <p:sp>
          <p:nvSpPr>
            <p:cNvPr id="24" name="圓角矩形 23"/>
            <p:cNvSpPr/>
            <p:nvPr/>
          </p:nvSpPr>
          <p:spPr>
            <a:xfrm>
              <a:off x="5455920" y="3491880"/>
              <a:ext cx="4225320" cy="2956560"/>
            </a:xfrm>
            <a:prstGeom prst="roundRect">
              <a:avLst>
                <a:gd name="adj" fmla="val 32045"/>
              </a:avLst>
            </a:prstGeom>
            <a:solidFill>
              <a:schemeClr val="bg1"/>
            </a:solidFill>
            <a:ln w="28575">
              <a:solidFill>
                <a:srgbClr val="F7B3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5733309" y="3828107"/>
              <a:ext cx="3917451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怎麼會這樣？我沒辦法接受</a:t>
              </a:r>
              <a:r>
                <a:rPr lang="en-US" altLang="zh-TW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Lucky</a:t>
              </a: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的離開，這打擊太大太震撼，嚴重影響著我的身心與生活</a:t>
              </a:r>
              <a:r>
                <a:rPr lang="en-US" altLang="zh-TW" sz="3000" dirty="0" smtClean="0">
                  <a:solidFill>
                    <a:srgbClr val="90524C"/>
                  </a:solidFill>
                  <a:latin typeface="新細明體" pitchFamily="18" charset="-120"/>
                  <a:ea typeface="新細明體" pitchFamily="18" charset="-120"/>
                </a:rPr>
                <a:t>……</a:t>
              </a:r>
              <a:endParaRPr lang="zh-TW" altLang="en-US" sz="3000" dirty="0">
                <a:solidFill>
                  <a:srgbClr val="90524C"/>
                </a:solidFill>
                <a:latin typeface="新細明體" pitchFamily="18" charset="-120"/>
                <a:ea typeface="新細明體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橢圓 25"/>
          <p:cNvSpPr/>
          <p:nvPr/>
        </p:nvSpPr>
        <p:spPr>
          <a:xfrm>
            <a:off x="4179570" y="3785090"/>
            <a:ext cx="365760" cy="2286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7B3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4376736" y="3710798"/>
            <a:ext cx="240787" cy="1504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7B3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4548187" y="3658288"/>
            <a:ext cx="195263" cy="12203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7B3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9" name="群組 28"/>
          <p:cNvGrpSpPr/>
          <p:nvPr/>
        </p:nvGrpSpPr>
        <p:grpSpPr>
          <a:xfrm>
            <a:off x="4969923" y="732355"/>
            <a:ext cx="3645416" cy="571752"/>
            <a:chOff x="425576" y="1153143"/>
            <a:chExt cx="3645416" cy="571752"/>
          </a:xfrm>
        </p:grpSpPr>
        <p:sp>
          <p:nvSpPr>
            <p:cNvPr id="30" name="圓角矩形 29"/>
            <p:cNvSpPr/>
            <p:nvPr/>
          </p:nvSpPr>
          <p:spPr>
            <a:xfrm>
              <a:off x="872132" y="1153143"/>
              <a:ext cx="3198860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79" b="10467"/>
            <a:stretch/>
          </p:blipFill>
          <p:spPr>
            <a:xfrm>
              <a:off x="425576" y="1183903"/>
              <a:ext cx="637368" cy="510235"/>
            </a:xfrm>
            <a:prstGeom prst="rect">
              <a:avLst/>
            </a:prstGeom>
          </p:spPr>
        </p:pic>
        <p:sp>
          <p:nvSpPr>
            <p:cNvPr id="32" name="矩形 31">
              <a:hlinkClick r:id="rId4"/>
            </p:cNvPr>
            <p:cNvSpPr/>
            <p:nvPr/>
          </p:nvSpPr>
          <p:spPr>
            <a:xfrm>
              <a:off x="996695" y="1208187"/>
              <a:ext cx="30742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來不及說再見</a:t>
              </a:r>
              <a:r>
                <a:rPr lang="en-US" altLang="zh-TW" sz="2400" b="1" dirty="0" smtClean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(02:43)</a:t>
              </a:r>
              <a:endParaRPr lang="zh-TW" altLang="en-US" sz="2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49</a:t>
            </a:r>
            <a:endParaRPr lang="zh-TW" altLang="en-US" dirty="0">
              <a:latin typeface="+mn-ea"/>
              <a:ea typeface="+mn-ea"/>
            </a:endParaRPr>
          </a:p>
        </p:txBody>
      </p:sp>
      <p:pic>
        <p:nvPicPr>
          <p:cNvPr id="4" name="圖片 3" descr="4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805" y="671747"/>
            <a:ext cx="2438169" cy="2210212"/>
          </a:xfrm>
          <a:prstGeom prst="rect">
            <a:avLst/>
          </a:prstGeom>
        </p:spPr>
      </p:pic>
      <p:pic>
        <p:nvPicPr>
          <p:cNvPr id="5" name="圖片 4" descr="42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761" y="685800"/>
            <a:ext cx="2485211" cy="2376296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4662168" y="2663190"/>
            <a:ext cx="4232912" cy="624840"/>
            <a:chOff x="3890008" y="2301240"/>
            <a:chExt cx="4232912" cy="624840"/>
          </a:xfrm>
        </p:grpSpPr>
        <p:sp>
          <p:nvSpPr>
            <p:cNvPr id="7" name="圓角矩形 6"/>
            <p:cNvSpPr/>
            <p:nvPr/>
          </p:nvSpPr>
          <p:spPr>
            <a:xfrm>
              <a:off x="3890008" y="2301240"/>
              <a:ext cx="4115331" cy="624840"/>
            </a:xfrm>
            <a:prstGeom prst="roundRect">
              <a:avLst>
                <a:gd name="adj" fmla="val 12381"/>
              </a:avLst>
            </a:prstGeom>
            <a:solidFill>
              <a:schemeClr val="bg1"/>
            </a:solidFill>
            <a:ln w="28575">
              <a:solidFill>
                <a:srgbClr val="F7B3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970845" y="2347919"/>
              <a:ext cx="41520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你怎麼可以丟下我呢？</a:t>
              </a:r>
              <a:endParaRPr lang="zh-TW" altLang="en-US" sz="3000" dirty="0">
                <a:solidFill>
                  <a:srgbClr val="90524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圖片 10" descr="42-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959" y="3456210"/>
            <a:ext cx="2476435" cy="2282206"/>
          </a:xfrm>
          <a:prstGeom prst="rect">
            <a:avLst/>
          </a:prstGeom>
        </p:spPr>
      </p:pic>
      <p:pic>
        <p:nvPicPr>
          <p:cNvPr id="12" name="圖片 11" descr="42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553" y="3477924"/>
            <a:ext cx="2486319" cy="227056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5267960" y="5261598"/>
            <a:ext cx="3352800" cy="1095372"/>
            <a:chOff x="5455920" y="4985388"/>
            <a:chExt cx="3352800" cy="1095372"/>
          </a:xfrm>
        </p:grpSpPr>
        <p:sp>
          <p:nvSpPr>
            <p:cNvPr id="14" name="圓角矩形 13"/>
            <p:cNvSpPr/>
            <p:nvPr/>
          </p:nvSpPr>
          <p:spPr>
            <a:xfrm>
              <a:off x="5455920" y="4985388"/>
              <a:ext cx="3259667" cy="1095372"/>
            </a:xfrm>
            <a:prstGeom prst="roundRect">
              <a:avLst>
                <a:gd name="adj" fmla="val 12381"/>
              </a:avLst>
            </a:prstGeom>
            <a:solidFill>
              <a:schemeClr val="bg1"/>
            </a:solidFill>
            <a:ln w="28575">
              <a:solidFill>
                <a:srgbClr val="F7B3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5519949" y="5032067"/>
              <a:ext cx="3288771" cy="101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沒有你的陪伴以後的日子怎麼辦？</a:t>
              </a:r>
              <a:endParaRPr lang="zh-TW" altLang="en-US" sz="3000" dirty="0">
                <a:solidFill>
                  <a:srgbClr val="90524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67363" y="2679384"/>
            <a:ext cx="3736800" cy="624840"/>
            <a:chOff x="3890009" y="2301240"/>
            <a:chExt cx="3736800" cy="624840"/>
          </a:xfrm>
        </p:grpSpPr>
        <p:sp>
          <p:nvSpPr>
            <p:cNvPr id="17" name="圓角矩形 16"/>
            <p:cNvSpPr/>
            <p:nvPr/>
          </p:nvSpPr>
          <p:spPr>
            <a:xfrm>
              <a:off x="3890009" y="2301240"/>
              <a:ext cx="3736800" cy="624840"/>
            </a:xfrm>
            <a:prstGeom prst="roundRect">
              <a:avLst>
                <a:gd name="adj" fmla="val 12381"/>
              </a:avLst>
            </a:prstGeom>
            <a:solidFill>
              <a:schemeClr val="bg1"/>
            </a:solidFill>
            <a:ln w="28575">
              <a:solidFill>
                <a:srgbClr val="F7B3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3940365" y="2347919"/>
              <a:ext cx="36596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0">
                <a:spcAft>
                  <a:spcPts val="1000"/>
                </a:spcAft>
              </a:pP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我好捨不得你</a:t>
              </a:r>
              <a:r>
                <a:rPr lang="en-US" altLang="zh-TW" sz="3000" dirty="0" smtClean="0">
                  <a:solidFill>
                    <a:srgbClr val="90524C"/>
                  </a:solidFill>
                  <a:latin typeface="新細明體" pitchFamily="18" charset="-120"/>
                  <a:ea typeface="新細明體" pitchFamily="18" charset="-120"/>
                </a:rPr>
                <a:t>……</a:t>
              </a:r>
              <a:endParaRPr lang="zh-TW" altLang="en-US" sz="3000" dirty="0">
                <a:solidFill>
                  <a:srgbClr val="90524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85440" y="5261598"/>
            <a:ext cx="3798600" cy="1095372"/>
            <a:chOff x="5455920" y="4985388"/>
            <a:chExt cx="3798600" cy="1095372"/>
          </a:xfrm>
        </p:grpSpPr>
        <p:sp>
          <p:nvSpPr>
            <p:cNvPr id="20" name="圓角矩形 19"/>
            <p:cNvSpPr/>
            <p:nvPr/>
          </p:nvSpPr>
          <p:spPr>
            <a:xfrm>
              <a:off x="5455920" y="4985388"/>
              <a:ext cx="3737640" cy="1095372"/>
            </a:xfrm>
            <a:prstGeom prst="roundRect">
              <a:avLst>
                <a:gd name="adj" fmla="val 12381"/>
              </a:avLst>
            </a:prstGeom>
            <a:solidFill>
              <a:schemeClr val="bg1"/>
            </a:solidFill>
            <a:ln w="28575">
              <a:solidFill>
                <a:srgbClr val="F7B3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5519949" y="5032067"/>
              <a:ext cx="3734571" cy="101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0">
                <a:spcAft>
                  <a:spcPts val="1000"/>
                </a:spcAft>
              </a:pPr>
              <a:r>
                <a:rPr lang="zh-TW" altLang="en-US" sz="3000" dirty="0" smtClean="0">
                  <a:solidFill>
                    <a:srgbClr val="90524C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</a:rPr>
                <a:t>為什麼之前都沒有多陪你呢？</a:t>
              </a:r>
              <a:endParaRPr lang="zh-TW" altLang="en-US" sz="3000" dirty="0">
                <a:solidFill>
                  <a:srgbClr val="90524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認識死亡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49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540000" y="785794"/>
            <a:ext cx="79334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zh-TW" altLang="en-US" sz="3200" dirty="0" smtClean="0"/>
              <a:t>　　像</a:t>
            </a:r>
            <a:r>
              <a:rPr lang="en-US" altLang="zh-TW" sz="3200" dirty="0" smtClean="0"/>
              <a:t>Lucky</a:t>
            </a:r>
            <a:r>
              <a:rPr lang="zh-TW" altLang="en-US" sz="3200" dirty="0" smtClean="0"/>
              <a:t>這樣親密的寵物或家人突然死亡，可能帶給你我無法停下來的眼淚，還可能需要經歷許多層次的情緒，例如：</a:t>
            </a:r>
            <a:r>
              <a:rPr lang="zh-TW" altLang="en-US" sz="3200" dirty="0" smtClean="0">
                <a:solidFill>
                  <a:srgbClr val="005EAD"/>
                </a:solidFill>
              </a:rPr>
              <a:t>傷心、遺憾、憤怒、恐懼、愧疚、自責</a:t>
            </a:r>
            <a:r>
              <a:rPr lang="zh-TW" altLang="en-US" sz="3200" dirty="0" smtClean="0"/>
              <a:t>等。你</a:t>
            </a:r>
            <a:r>
              <a:rPr lang="zh-TW" altLang="en-US" sz="3200" dirty="0" smtClean="0">
                <a:solidFill>
                  <a:srgbClr val="FF0000"/>
                </a:solidFill>
              </a:rPr>
              <a:t>需要一些時間接受、理解自己剛剛經歷的巨大苦難</a:t>
            </a:r>
            <a:r>
              <a:rPr lang="zh-TW" altLang="en-US" sz="3200" dirty="0" smtClean="0"/>
              <a:t>，這時候，請給「自己」最大的溫柔、包容，容許自己的軟弱，並給自己更多的時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間、耐心去面對與復原。</a:t>
            </a:r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50-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200" y="4932738"/>
            <a:ext cx="1320800" cy="1383695"/>
          </a:xfrm>
          <a:prstGeom prst="rect">
            <a:avLst/>
          </a:prstGeom>
        </p:spPr>
      </p:pic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996103" y="719290"/>
            <a:ext cx="7607897" cy="646331"/>
          </a:xfrm>
        </p:spPr>
        <p:txBody>
          <a:bodyPr/>
          <a:lstStyle/>
          <a:p>
            <a:r>
              <a:rPr dirty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50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6" name="文字版面配置區 17"/>
          <p:cNvSpPr txBox="1">
            <a:spLocks/>
          </p:cNvSpPr>
          <p:nvPr/>
        </p:nvSpPr>
        <p:spPr>
          <a:xfrm>
            <a:off x="540000" y="1544178"/>
            <a:ext cx="8064000" cy="5355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1000"/>
              </a:spcBef>
            </a:pPr>
            <a:r>
              <a:rPr lang="en-US" altLang="zh-TW" sz="3200" b="1" dirty="0" smtClean="0">
                <a:solidFill>
                  <a:srgbClr val="C55A11"/>
                </a:solidFill>
                <a:ea typeface="+mj-ea"/>
              </a:rPr>
              <a:t>1. </a:t>
            </a:r>
            <a:r>
              <a:rPr lang="zh-TW" altLang="en-US" sz="3200" b="1" dirty="0" smtClean="0">
                <a:solidFill>
                  <a:srgbClr val="C55A11"/>
                </a:solidFill>
                <a:ea typeface="+mj-ea"/>
              </a:rPr>
              <a:t>接受死亡的事實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n-cs"/>
            </a:endParaRPr>
          </a:p>
        </p:txBody>
      </p:sp>
      <p:sp>
        <p:nvSpPr>
          <p:cNvPr id="7" name="內容版面配置區 16"/>
          <p:cNvSpPr>
            <a:spLocks noGrp="1"/>
          </p:cNvSpPr>
          <p:nvPr>
            <p:ph idx="11"/>
          </p:nvPr>
        </p:nvSpPr>
        <p:spPr>
          <a:xfrm>
            <a:off x="540000" y="2299742"/>
            <a:ext cx="8604000" cy="1175706"/>
          </a:xfr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zh-TW" altLang="en-US" dirty="0" smtClean="0"/>
              <a:t>　　當面對死亡有困惑、疑問時，要告訴自己摯愛的動物或家人</a:t>
            </a:r>
            <a:r>
              <a:rPr lang="zh-TW" altLang="en-US" dirty="0" smtClean="0">
                <a:solidFill>
                  <a:srgbClr val="FF0000"/>
                </a:solidFill>
              </a:rPr>
              <a:t>已經「死亡」</a:t>
            </a:r>
            <a:r>
              <a:rPr lang="zh-TW" altLang="en-US" dirty="0" smtClean="0"/>
              <a:t>這個事實。</a:t>
            </a:r>
            <a:endParaRPr lang="en-US" altLang="zh-TW" dirty="0" smtClean="0"/>
          </a:p>
        </p:txBody>
      </p:sp>
      <p:grpSp>
        <p:nvGrpSpPr>
          <p:cNvPr id="8" name="群組 7"/>
          <p:cNvGrpSpPr/>
          <p:nvPr/>
        </p:nvGrpSpPr>
        <p:grpSpPr>
          <a:xfrm>
            <a:off x="589183" y="4308656"/>
            <a:ext cx="6145473" cy="884094"/>
            <a:chOff x="425576" y="285633"/>
            <a:chExt cx="6145473" cy="884094"/>
          </a:xfrm>
        </p:grpSpPr>
        <p:sp>
          <p:nvSpPr>
            <p:cNvPr id="9" name="圓角矩形 8"/>
            <p:cNvSpPr/>
            <p:nvPr/>
          </p:nvSpPr>
          <p:spPr>
            <a:xfrm>
              <a:off x="872132" y="285633"/>
              <a:ext cx="5698917" cy="884094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425576" y="292834"/>
              <a:ext cx="6050582" cy="876893"/>
              <a:chOff x="458700" y="282461"/>
              <a:chExt cx="6050582" cy="876893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700" y="282461"/>
                <a:ext cx="571120" cy="557350"/>
              </a:xfrm>
              <a:prstGeom prst="rect">
                <a:avLst/>
              </a:prstGeom>
            </p:spPr>
          </p:pic>
          <p:sp>
            <p:nvSpPr>
              <p:cNvPr id="15" name="矩形 14">
                <a:hlinkClick r:id="rId4" action="ppaction://hlinkfile"/>
              </p:cNvPr>
              <p:cNvSpPr/>
              <p:nvPr/>
            </p:nvSpPr>
            <p:spPr>
              <a:xfrm>
                <a:off x="1029819" y="328357"/>
                <a:ext cx="54794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親友離世怎麼辦？厭世姬分享</a:t>
                </a:r>
                <a:r>
                  <a:rPr lang="en-US" altLang="zh-TW" sz="2400" b="1" dirty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3</a:t>
                </a:r>
                <a:r>
                  <a:rPr lang="zh-TW" alt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步驟，盼悲傷真正被放下！</a:t>
                </a:r>
                <a:r>
                  <a:rPr lang="en-US" altLang="zh-TW" sz="24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ea"/>
                    <a:ea typeface="+mj-ea"/>
                  </a:rPr>
                  <a:t>(04:58)</a:t>
                </a:r>
                <a:endPara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6" name="群組 15"/>
          <p:cNvGrpSpPr/>
          <p:nvPr/>
        </p:nvGrpSpPr>
        <p:grpSpPr>
          <a:xfrm>
            <a:off x="589183" y="5338709"/>
            <a:ext cx="3370342" cy="571752"/>
            <a:chOff x="425576" y="1153143"/>
            <a:chExt cx="3370342" cy="571752"/>
          </a:xfrm>
        </p:grpSpPr>
        <p:sp>
          <p:nvSpPr>
            <p:cNvPr id="17" name="圓角矩形 16"/>
            <p:cNvSpPr/>
            <p:nvPr/>
          </p:nvSpPr>
          <p:spPr>
            <a:xfrm>
              <a:off x="872132" y="1153143"/>
              <a:ext cx="2923786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79" b="10467"/>
            <a:stretch/>
          </p:blipFill>
          <p:spPr>
            <a:xfrm>
              <a:off x="425576" y="1183903"/>
              <a:ext cx="637368" cy="510235"/>
            </a:xfrm>
            <a:prstGeom prst="rect">
              <a:avLst/>
            </a:prstGeom>
          </p:spPr>
        </p:pic>
        <p:sp>
          <p:nvSpPr>
            <p:cNvPr id="19" name="矩形 18">
              <a:hlinkClick r:id="rId6"/>
            </p:cNvPr>
            <p:cNvSpPr/>
            <p:nvPr/>
          </p:nvSpPr>
          <p:spPr>
            <a:xfrm>
              <a:off x="996695" y="1208187"/>
              <a:ext cx="27992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練習說再見</a:t>
              </a:r>
              <a:r>
                <a:rPr lang="en-US" altLang="zh-TW" sz="2400" b="1" dirty="0" smtClean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(04:09)</a:t>
              </a:r>
              <a:endParaRPr lang="zh-TW" altLang="en-US" sz="2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89183" y="6056420"/>
            <a:ext cx="4301994" cy="571752"/>
            <a:chOff x="425576" y="1153143"/>
            <a:chExt cx="4301994" cy="571752"/>
          </a:xfrm>
        </p:grpSpPr>
        <p:sp>
          <p:nvSpPr>
            <p:cNvPr id="21" name="圓角矩形 20"/>
            <p:cNvSpPr/>
            <p:nvPr/>
          </p:nvSpPr>
          <p:spPr>
            <a:xfrm>
              <a:off x="872132" y="1153143"/>
              <a:ext cx="3855438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79" b="10467"/>
            <a:stretch/>
          </p:blipFill>
          <p:spPr>
            <a:xfrm>
              <a:off x="425576" y="1183903"/>
              <a:ext cx="637368" cy="510235"/>
            </a:xfrm>
            <a:prstGeom prst="rect">
              <a:avLst/>
            </a:prstGeom>
          </p:spPr>
        </p:pic>
        <p:sp>
          <p:nvSpPr>
            <p:cNvPr id="23" name="矩形 22">
              <a:hlinkClick r:id="rId7"/>
            </p:cNvPr>
            <p:cNvSpPr/>
            <p:nvPr/>
          </p:nvSpPr>
          <p:spPr>
            <a:xfrm>
              <a:off x="996695" y="1208187"/>
              <a:ext cx="36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如何面對親人離世</a:t>
              </a:r>
              <a:r>
                <a:rPr lang="en-US" altLang="zh-TW" sz="2400" b="1" dirty="0" smtClean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(07:04)</a:t>
              </a:r>
              <a:endParaRPr lang="zh-TW" altLang="en-US" sz="2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字版面配置區 26"/>
          <p:cNvSpPr>
            <a:spLocks noGrp="1"/>
          </p:cNvSpPr>
          <p:nvPr>
            <p:ph type="body" sz="quarter" idx="10"/>
          </p:nvPr>
        </p:nvSpPr>
        <p:spPr>
          <a:xfrm>
            <a:off x="8251154" y="64684"/>
            <a:ext cx="796697" cy="424732"/>
          </a:xfrm>
        </p:spPr>
        <p:txBody>
          <a:bodyPr/>
          <a:lstStyle/>
          <a:p>
            <a:pPr lvl="0"/>
            <a:r>
              <a:rPr lang="en-US" altLang="zh-TW" dirty="0" smtClean="0">
                <a:latin typeface="+mj-ea"/>
              </a:rPr>
              <a:t>50</a:t>
            </a:r>
            <a:endParaRPr lang="zh-TW" altLang="en-US" dirty="0" smtClean="0">
              <a:latin typeface="+mj-ea"/>
            </a:endParaRPr>
          </a:p>
        </p:txBody>
      </p:sp>
      <p:sp>
        <p:nvSpPr>
          <p:cNvPr id="26" name="標題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dirty="0" smtClean="0"/>
              <a:t>如何面對死亡</a:t>
            </a:r>
            <a:endParaRPr lang="zh-TW" altLang="en-US" dirty="0"/>
          </a:p>
        </p:txBody>
      </p:sp>
      <p:pic>
        <p:nvPicPr>
          <p:cNvPr id="6" name="圖片 5" descr="50.png"/>
          <p:cNvPicPr>
            <a:picLocks noChangeAspect="1"/>
          </p:cNvPicPr>
          <p:nvPr/>
        </p:nvPicPr>
        <p:blipFill>
          <a:blip r:embed="rId2"/>
          <a:srcRect t="39886"/>
          <a:stretch>
            <a:fillRect/>
          </a:stretch>
        </p:blipFill>
        <p:spPr>
          <a:xfrm>
            <a:off x="1906072" y="2453426"/>
            <a:ext cx="5357613" cy="4018209"/>
          </a:xfrm>
          <a:prstGeom prst="rect">
            <a:avLst/>
          </a:prstGeom>
        </p:spPr>
      </p:pic>
      <p:sp>
        <p:nvSpPr>
          <p:cNvPr id="4" name="內容版面配置區 1"/>
          <p:cNvSpPr txBox="1">
            <a:spLocks/>
          </p:cNvSpPr>
          <p:nvPr/>
        </p:nvSpPr>
        <p:spPr>
          <a:xfrm>
            <a:off x="528034" y="864534"/>
            <a:ext cx="81780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zh-TW" altLang="en-US" sz="3200" dirty="0" smtClean="0"/>
              <a:t>　　「</a:t>
            </a:r>
            <a:r>
              <a:rPr lang="en-US" altLang="zh-TW" sz="3200" dirty="0" smtClean="0"/>
              <a:t>Lucky</a:t>
            </a:r>
            <a:r>
              <a:rPr lang="zh-TW" altLang="en-US" sz="3200" dirty="0" smtClean="0"/>
              <a:t>的身體運作都停止了，沒辦法吃東西或喝東西，也沒有感覺，不會快樂或傷心、不會感到痛苦、也不會再醒過來</a:t>
            </a:r>
            <a:r>
              <a:rPr lang="en-US" altLang="zh-TW" sz="3200" dirty="0" smtClean="0">
                <a:latin typeface="新細明體" pitchFamily="18" charset="-120"/>
                <a:ea typeface="新細明體" pitchFamily="18" charset="-120"/>
              </a:rPr>
              <a:t>……</a:t>
            </a:r>
            <a:r>
              <a:rPr lang="zh-TW" altLang="en-US" sz="3200" dirty="0" smtClean="0"/>
              <a:t>」</a:t>
            </a:r>
          </a:p>
        </p:txBody>
      </p:sp>
      <p:cxnSp>
        <p:nvCxnSpPr>
          <p:cNvPr id="24" name="直接连接符 2"/>
          <p:cNvCxnSpPr/>
          <p:nvPr/>
        </p:nvCxnSpPr>
        <p:spPr>
          <a:xfrm>
            <a:off x="0" y="469552"/>
            <a:ext cx="4428000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5" name="圖片 24" descr="次標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987" y="52550"/>
            <a:ext cx="429921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50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lang="en-US" dirty="0" smtClean="0"/>
              <a:t>2. </a:t>
            </a:r>
            <a:r>
              <a:rPr dirty="0" smtClean="0"/>
              <a:t>允許自己難過</a:t>
            </a:r>
            <a:r>
              <a:rPr dirty="0"/>
              <a:t>、哀慟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1"/>
          </p:nvPr>
        </p:nvSpPr>
        <p:spPr>
          <a:xfrm>
            <a:off x="540000" y="1556792"/>
            <a:ext cx="8064000" cy="3539430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dirty="0" smtClean="0"/>
              <a:t>　　當重要的寵物或家人離開時，</a:t>
            </a:r>
            <a:r>
              <a:rPr lang="zh-TW" altLang="en-US" dirty="0" smtClean="0">
                <a:solidFill>
                  <a:srgbClr val="FF0000"/>
                </a:solidFill>
              </a:rPr>
              <a:t>會傷心、難過、害怕是正常的</a:t>
            </a:r>
            <a:r>
              <a:rPr lang="zh-TW" altLang="en-US" dirty="0" smtClean="0"/>
              <a:t>，難過時，可以找人陪伴，知道自己不是孤單的、沒有被拋棄的。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endParaRPr lang="zh-TW" altLang="en-US" dirty="0" smtClean="0"/>
          </a:p>
          <a:p>
            <a:pPr>
              <a:lnSpc>
                <a:spcPct val="100000"/>
              </a:lnSpc>
              <a:spcAft>
                <a:spcPts val="3000"/>
              </a:spcAft>
            </a:pPr>
            <a:r>
              <a:rPr lang="zh-TW" altLang="en-US" dirty="0" smtClean="0"/>
              <a:t>　　我可以找人說出心中的痛苦，或寫信、一起看照片、送禮物給死去的寵物來表達對牠的悼念。</a:t>
            </a:r>
            <a:endParaRPr lang="zh-TW" altLang="en-US" dirty="0"/>
          </a:p>
        </p:txBody>
      </p:sp>
      <p:cxnSp>
        <p:nvCxnSpPr>
          <p:cNvPr id="11" name="直線接點 10"/>
          <p:cNvCxnSpPr/>
          <p:nvPr/>
        </p:nvCxnSpPr>
        <p:spPr>
          <a:xfrm flipH="1">
            <a:off x="344860" y="3316660"/>
            <a:ext cx="8280000" cy="1524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 descr="5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8238"/>
            <a:ext cx="9144000" cy="2840058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51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lang="en-US" dirty="0" smtClean="0"/>
              <a:t>3. </a:t>
            </a:r>
            <a:r>
              <a:rPr dirty="0" smtClean="0"/>
              <a:t>適應逝者已不存在的新環境</a:t>
            </a:r>
            <a:endParaRPr lang="zh-TW" altLang="en-US" dirty="0"/>
          </a:p>
        </p:txBody>
      </p:sp>
      <p:sp>
        <p:nvSpPr>
          <p:cNvPr id="5" name="內容版面配置區 5"/>
          <p:cNvSpPr>
            <a:spLocks noGrp="1"/>
          </p:cNvSpPr>
          <p:nvPr>
            <p:ph idx="11"/>
          </p:nvPr>
        </p:nvSpPr>
        <p:spPr>
          <a:xfrm>
            <a:off x="540000" y="1556792"/>
            <a:ext cx="8064000" cy="1569660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dirty="0" smtClean="0"/>
              <a:t>　　一個</a:t>
            </a:r>
            <a:r>
              <a:rPr lang="zh-TW" altLang="en-US" dirty="0" smtClean="0">
                <a:solidFill>
                  <a:srgbClr val="FF0000"/>
                </a:solidFill>
              </a:rPr>
              <a:t>穩定、安全</a:t>
            </a:r>
            <a:r>
              <a:rPr lang="zh-TW" altLang="en-US" dirty="0" smtClean="0"/>
              <a:t>的環境對失去摯愛寵物或家人的當事人是很重要，可以降低因為失去所帶來的變動與不安全感。</a:t>
            </a:r>
            <a:endParaRPr lang="zh-TW" altLang="en-US" dirty="0"/>
          </a:p>
        </p:txBody>
      </p:sp>
      <p:sp>
        <p:nvSpPr>
          <p:cNvPr id="13" name="動作按鈕: 首頁 12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5" name="圓角矩形 14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等腰三角形 15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8" name="橢圓 17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9" name="乘號 18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1" name="圓角矩形 20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2" name="等腰三角形 21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51.png"/>
          <p:cNvPicPr>
            <a:picLocks noChangeAspect="1"/>
          </p:cNvPicPr>
          <p:nvPr/>
        </p:nvPicPr>
        <p:blipFill>
          <a:blip r:embed="rId2"/>
          <a:srcRect t="12487" b="12516"/>
          <a:stretch>
            <a:fillRect/>
          </a:stretch>
        </p:blipFill>
        <p:spPr>
          <a:xfrm>
            <a:off x="0" y="1991360"/>
            <a:ext cx="9144000" cy="4866640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51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540000" y="785794"/>
            <a:ext cx="7933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3000"/>
              </a:spcAft>
              <a:defRPr/>
            </a:pPr>
            <a:r>
              <a:rPr lang="zh-TW" altLang="en-US" sz="3200" dirty="0" smtClean="0"/>
              <a:t>　　我可以跟認識的朋友說明牠的離開，並轉換空間做好心情的調適。</a:t>
            </a:r>
            <a:endParaRPr lang="zh-TW" altLang="en-US" sz="3200" dirty="0"/>
          </a:p>
        </p:txBody>
      </p:sp>
      <p:sp>
        <p:nvSpPr>
          <p:cNvPr id="6" name="動作按鈕: 首頁 5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8" name="圓角矩形 7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1" name="等腰三角形 10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3" name="橢圓 12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4" name="乘號 13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6" name="圓角矩形 15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7" name="等腰三角形 16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51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lang="en-US" dirty="0" smtClean="0"/>
              <a:t>4. </a:t>
            </a:r>
            <a:r>
              <a:rPr dirty="0" smtClean="0"/>
              <a:t>把對逝者的情感投注於未來生活中</a:t>
            </a:r>
            <a:endParaRPr lang="zh-TW" altLang="en-US" dirty="0"/>
          </a:p>
        </p:txBody>
      </p:sp>
      <p:sp>
        <p:nvSpPr>
          <p:cNvPr id="5" name="內容版面配置區 5"/>
          <p:cNvSpPr>
            <a:spLocks noGrp="1"/>
          </p:cNvSpPr>
          <p:nvPr>
            <p:ph idx="11"/>
          </p:nvPr>
        </p:nvSpPr>
        <p:spPr>
          <a:xfrm>
            <a:off x="540000" y="1556792"/>
            <a:ext cx="7953760" cy="4031873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dirty="0" smtClean="0"/>
              <a:t>　　遇到生命重大失落的當事人，要在生命中為死去的人物</a:t>
            </a:r>
            <a:r>
              <a:rPr lang="zh-TW" altLang="en-US" dirty="0" smtClean="0">
                <a:solidFill>
                  <a:srgbClr val="FF0000"/>
                </a:solidFill>
              </a:rPr>
              <a:t>找到一個適宜的位置</a:t>
            </a:r>
            <a:r>
              <a:rPr lang="zh-TW" altLang="en-US" dirty="0" smtClean="0"/>
              <a:t>，這個歷程往往需要一段時間。</a:t>
            </a:r>
          </a:p>
          <a:p>
            <a:pPr>
              <a:lnSpc>
                <a:spcPct val="100000"/>
              </a:lnSpc>
            </a:pPr>
            <a:endParaRPr lang="zh-TW" altLang="en-US" dirty="0" smtClean="0"/>
          </a:p>
          <a:p>
            <a:pPr algn="just">
              <a:lnSpc>
                <a:spcPct val="100000"/>
              </a:lnSpc>
              <a:spcAft>
                <a:spcPts val="3000"/>
              </a:spcAft>
            </a:pPr>
            <a:r>
              <a:rPr lang="zh-TW" altLang="en-US" dirty="0" smtClean="0"/>
              <a:t>　　我可以告訴自己：「我並沒有失去和牠共同的記憶，也沒有失去牠對我的愛」、「會這麼難過是因為我對牠濃濃的愛與不捨」。</a:t>
            </a:r>
            <a:endParaRPr lang="zh-TW" altLang="en-US" dirty="0"/>
          </a:p>
        </p:txBody>
      </p:sp>
      <p:cxnSp>
        <p:nvCxnSpPr>
          <p:cNvPr id="6" name="直線接點 5"/>
          <p:cNvCxnSpPr/>
          <p:nvPr/>
        </p:nvCxnSpPr>
        <p:spPr>
          <a:xfrm flipH="1">
            <a:off x="344860" y="3316660"/>
            <a:ext cx="8280000" cy="1524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52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dirty="0"/>
              <a:t>如何走出傷痛</a:t>
            </a:r>
            <a:endParaRPr lang="zh-TW" altLang="en-US" dirty="0"/>
          </a:p>
        </p:txBody>
      </p:sp>
      <p:sp>
        <p:nvSpPr>
          <p:cNvPr id="5" name="內容版面配置區 5"/>
          <p:cNvSpPr>
            <a:spLocks noGrp="1"/>
          </p:cNvSpPr>
          <p:nvPr>
            <p:ph idx="11"/>
          </p:nvPr>
        </p:nvSpPr>
        <p:spPr>
          <a:xfrm>
            <a:off x="540000" y="1556792"/>
            <a:ext cx="7953760" cy="1569660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dirty="0" smtClean="0"/>
              <a:t>　　失落和分離是人生的創痛，很多人在面對死亡議題時，所受到的衝擊、哀慟是極大的，試著利用以下方法進行調適：</a:t>
            </a:r>
            <a:endParaRPr lang="en-US" altLang="zh-TW" dirty="0" smtClean="0"/>
          </a:p>
        </p:txBody>
      </p:sp>
      <p:pic>
        <p:nvPicPr>
          <p:cNvPr id="11" name="圖片 10" descr="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1" y="3533268"/>
            <a:ext cx="2824480" cy="2486413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727205" y="5640634"/>
            <a:ext cx="3370342" cy="571752"/>
            <a:chOff x="425576" y="1153143"/>
            <a:chExt cx="3370342" cy="571752"/>
          </a:xfrm>
        </p:grpSpPr>
        <p:sp>
          <p:nvSpPr>
            <p:cNvPr id="8" name="圓角矩形 7"/>
            <p:cNvSpPr/>
            <p:nvPr/>
          </p:nvSpPr>
          <p:spPr>
            <a:xfrm>
              <a:off x="872132" y="1153143"/>
              <a:ext cx="2923786" cy="571752"/>
            </a:xfrm>
            <a:prstGeom prst="round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79" b="10467"/>
            <a:stretch/>
          </p:blipFill>
          <p:spPr>
            <a:xfrm>
              <a:off x="425576" y="1183903"/>
              <a:ext cx="637368" cy="510235"/>
            </a:xfrm>
            <a:prstGeom prst="rect">
              <a:avLst/>
            </a:prstGeom>
          </p:spPr>
        </p:pic>
        <p:sp>
          <p:nvSpPr>
            <p:cNvPr id="13" name="矩形 12">
              <a:hlinkClick r:id="rId4"/>
            </p:cNvPr>
            <p:cNvSpPr/>
            <p:nvPr/>
          </p:nvSpPr>
          <p:spPr>
            <a:xfrm>
              <a:off x="996695" y="1208187"/>
              <a:ext cx="27992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好好說再見</a:t>
              </a:r>
              <a:r>
                <a:rPr lang="en-US" altLang="zh-TW" sz="2400" b="1" dirty="0" smtClean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(04:30)</a:t>
              </a:r>
              <a:endParaRPr lang="zh-TW" altLang="en-US" sz="2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52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540000" y="785794"/>
            <a:ext cx="7933440" cy="2190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altLang="zh-TW" sz="3200" dirty="0" smtClean="0">
                <a:solidFill>
                  <a:srgbClr val="005EAD"/>
                </a:solidFill>
              </a:rPr>
              <a:t>1.</a:t>
            </a:r>
            <a:r>
              <a:rPr lang="zh-TW" altLang="en-US" sz="3200" dirty="0" smtClean="0">
                <a:solidFill>
                  <a:srgbClr val="005EAD"/>
                </a:solidFill>
              </a:rPr>
              <a:t>與他人傾吐情緒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sz="3200" dirty="0" smtClean="0"/>
              <a:t>　　在這個艱困的時刻，有人理解你的情緒起伏嗎？請不要害怕向家人、朋友吐露傷痛與憂傷。</a:t>
            </a:r>
            <a:endParaRPr lang="en-US" altLang="zh-TW" sz="3200" dirty="0" smtClean="0">
              <a:solidFill>
                <a:srgbClr val="005EAD"/>
              </a:solidFill>
            </a:endParaRPr>
          </a:p>
        </p:txBody>
      </p:sp>
      <p:pic>
        <p:nvPicPr>
          <p:cNvPr id="6" name="圖片 5" descr="5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395" y="3241040"/>
            <a:ext cx="4543343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52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540000" y="785794"/>
            <a:ext cx="7933440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altLang="zh-TW" sz="3200" dirty="0" smtClean="0">
                <a:solidFill>
                  <a:srgbClr val="005EAD"/>
                </a:solidFill>
              </a:rPr>
              <a:t>2.</a:t>
            </a:r>
            <a:r>
              <a:rPr lang="zh-TW" altLang="en-US" sz="3200" dirty="0" smtClean="0">
                <a:solidFill>
                  <a:srgbClr val="005EAD"/>
                </a:solidFill>
              </a:rPr>
              <a:t>調適情緒與尋求幫助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sz="3200" dirty="0" smtClean="0"/>
              <a:t>　　允許其他人來分攤自己的憂傷，當發現自己在面對生命衝擊而無法調適時，一定要懂得尋求社會資源的幫助。如果需要的話，也可以找心理諮商師談一談。</a:t>
            </a:r>
            <a:endParaRPr lang="zh-TW" altLang="en-US" sz="3200" dirty="0"/>
          </a:p>
        </p:txBody>
      </p:sp>
      <p:pic>
        <p:nvPicPr>
          <p:cNvPr id="5" name="圖片 4" descr="5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915" y="3484880"/>
            <a:ext cx="4543342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5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155" y="3525520"/>
            <a:ext cx="4543342" cy="3251199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>
                <a:latin typeface="+mn-ea"/>
                <a:ea typeface="+mn-ea"/>
              </a:rPr>
              <a:t>52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540000" y="785794"/>
            <a:ext cx="7933440" cy="3175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altLang="zh-TW" sz="3200" dirty="0" smtClean="0">
                <a:solidFill>
                  <a:srgbClr val="005EAD"/>
                </a:solidFill>
              </a:rPr>
              <a:t>3.</a:t>
            </a:r>
            <a:r>
              <a:rPr lang="zh-TW" altLang="en-US" sz="3200" dirty="0" smtClean="0">
                <a:solidFill>
                  <a:srgbClr val="005EAD"/>
                </a:solidFill>
              </a:rPr>
              <a:t>放鬆身心的活動與方法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sz="3200" dirty="0" smtClean="0"/>
              <a:t>　　做一些能讓自己放鬆的活動，例如：看電影、聽音樂會，到戶外走走，或是和支持你的朋友聚餐，參加好朋友的聚會，嘗試各種放鬆身心的方法，例如：音樂、冥想、塑像、祈禱等。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/>
          <p:cNvGrpSpPr/>
          <p:nvPr/>
        </p:nvGrpSpPr>
        <p:grpSpPr>
          <a:xfrm>
            <a:off x="323153" y="4471999"/>
            <a:ext cx="8331454" cy="1014402"/>
            <a:chOff x="135111" y="2209800"/>
            <a:chExt cx="6038021" cy="990600"/>
          </a:xfrm>
          <a:solidFill>
            <a:srgbClr val="008BBC"/>
          </a:solidFill>
        </p:grpSpPr>
        <p:sp>
          <p:nvSpPr>
            <p:cNvPr id="25" name="＞形箭號 24"/>
            <p:cNvSpPr/>
            <p:nvPr/>
          </p:nvSpPr>
          <p:spPr>
            <a:xfrm>
              <a:off x="2071395" y="2209800"/>
              <a:ext cx="2009461" cy="990600"/>
            </a:xfrm>
            <a:prstGeom prst="chevron">
              <a:avLst>
                <a:gd name="adj" fmla="val 217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＞形箭號 25"/>
            <p:cNvSpPr/>
            <p:nvPr/>
          </p:nvSpPr>
          <p:spPr>
            <a:xfrm>
              <a:off x="4039531" y="2209800"/>
              <a:ext cx="2133601" cy="990600"/>
            </a:xfrm>
            <a:prstGeom prst="chevron">
              <a:avLst>
                <a:gd name="adj" fmla="val 217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＞形箭號 31"/>
            <p:cNvSpPr/>
            <p:nvPr/>
          </p:nvSpPr>
          <p:spPr>
            <a:xfrm>
              <a:off x="135111" y="2209800"/>
              <a:ext cx="2009461" cy="990600"/>
            </a:xfrm>
            <a:prstGeom prst="chevron">
              <a:avLst>
                <a:gd name="adj" fmla="val 217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如何面對死亡</a:t>
            </a:r>
            <a:endParaRPr lang="zh-TW" altLang="en-US" dirty="0"/>
          </a:p>
        </p:txBody>
      </p:sp>
      <p:sp>
        <p:nvSpPr>
          <p:cNvPr id="11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540000" y="801228"/>
            <a:ext cx="8064000" cy="535531"/>
          </a:xfrm>
        </p:spPr>
        <p:txBody>
          <a:bodyPr/>
          <a:lstStyle/>
          <a:p>
            <a:r>
              <a:rPr dirty="0"/>
              <a:t>如何面對死亡重點整理</a:t>
            </a:r>
          </a:p>
        </p:txBody>
      </p:sp>
      <p:sp>
        <p:nvSpPr>
          <p:cNvPr id="12" name="內容版面配置區 5"/>
          <p:cNvSpPr>
            <a:spLocks noGrp="1"/>
          </p:cNvSpPr>
          <p:nvPr>
            <p:ph idx="11"/>
          </p:nvPr>
        </p:nvSpPr>
        <p:spPr>
          <a:xfrm>
            <a:off x="540000" y="1556792"/>
            <a:ext cx="7953760" cy="584775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dirty="0" smtClean="0"/>
              <a:t>面對死亡的方法</a:t>
            </a:r>
            <a:endParaRPr lang="en-US" altLang="zh-TW" dirty="0" smtClean="0"/>
          </a:p>
        </p:txBody>
      </p:sp>
      <p:grpSp>
        <p:nvGrpSpPr>
          <p:cNvPr id="19" name="群組 18"/>
          <p:cNvGrpSpPr/>
          <p:nvPr/>
        </p:nvGrpSpPr>
        <p:grpSpPr>
          <a:xfrm>
            <a:off x="347731" y="2171162"/>
            <a:ext cx="8397025" cy="1370527"/>
            <a:chOff x="330200" y="2209800"/>
            <a:chExt cx="7995509" cy="990600"/>
          </a:xfrm>
        </p:grpSpPr>
        <p:sp>
          <p:nvSpPr>
            <p:cNvPr id="13" name="＞形箭號 12"/>
            <p:cNvSpPr/>
            <p:nvPr/>
          </p:nvSpPr>
          <p:spPr>
            <a:xfrm>
              <a:off x="330200" y="2209800"/>
              <a:ext cx="1778143" cy="990600"/>
            </a:xfrm>
            <a:prstGeom prst="chevron">
              <a:avLst>
                <a:gd name="adj" fmla="val 2179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＞形箭號 13"/>
            <p:cNvSpPr/>
            <p:nvPr/>
          </p:nvSpPr>
          <p:spPr>
            <a:xfrm>
              <a:off x="1987391" y="2209800"/>
              <a:ext cx="2009461" cy="990600"/>
            </a:xfrm>
            <a:prstGeom prst="chevron">
              <a:avLst>
                <a:gd name="adj" fmla="val 2179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＞形箭號 14"/>
            <p:cNvSpPr/>
            <p:nvPr/>
          </p:nvSpPr>
          <p:spPr>
            <a:xfrm>
              <a:off x="3862884" y="2209800"/>
              <a:ext cx="2133600" cy="990600"/>
            </a:xfrm>
            <a:prstGeom prst="chevron">
              <a:avLst>
                <a:gd name="adj" fmla="val 2179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＞形箭號 15"/>
            <p:cNvSpPr/>
            <p:nvPr/>
          </p:nvSpPr>
          <p:spPr>
            <a:xfrm>
              <a:off x="5861006" y="2209800"/>
              <a:ext cx="2464703" cy="990600"/>
            </a:xfrm>
            <a:prstGeom prst="chevron">
              <a:avLst>
                <a:gd name="adj" fmla="val 2179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674399" y="2153977"/>
            <a:ext cx="14377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接受死亡的事實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359841" y="2153977"/>
            <a:ext cx="16712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允許自己難過、哀慟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354269" y="2153977"/>
            <a:ext cx="1772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適應逝者已不存在的新環境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477487" y="2153977"/>
            <a:ext cx="2035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把對逝者的情感投注於未來生活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2" name="內容版面配置區 5"/>
          <p:cNvSpPr txBox="1">
            <a:spLocks/>
          </p:cNvSpPr>
          <p:nvPr/>
        </p:nvSpPr>
        <p:spPr>
          <a:xfrm>
            <a:off x="540000" y="3857628"/>
            <a:ext cx="7953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zh-TW" altLang="en-US" sz="3200" dirty="0" smtClean="0"/>
              <a:t>走出傷痛的方法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571366" y="4493450"/>
            <a:ext cx="2377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與他人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傾吐情緒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3284112" y="4493450"/>
            <a:ext cx="2356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調適情緒與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尋求幫助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989886" y="4493450"/>
            <a:ext cx="2458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放鬆身心的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hangingPunct="0"/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活動與方法</a:t>
            </a:r>
            <a:endParaRPr lang="zh-TW" altLang="en-US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27" name="组合 92"/>
          <p:cNvGrpSpPr/>
          <p:nvPr/>
        </p:nvGrpSpPr>
        <p:grpSpPr>
          <a:xfrm>
            <a:off x="7972023" y="0"/>
            <a:ext cx="1182921" cy="505779"/>
            <a:chOff x="-289474" y="244029"/>
            <a:chExt cx="984418" cy="624651"/>
          </a:xfrm>
          <a:solidFill>
            <a:srgbClr val="3DA591"/>
          </a:solidFill>
        </p:grpSpPr>
        <p:sp>
          <p:nvSpPr>
            <p:cNvPr id="31" name="矩形 30"/>
            <p:cNvSpPr/>
            <p:nvPr/>
          </p:nvSpPr>
          <p:spPr>
            <a:xfrm>
              <a:off x="-289474" y="244029"/>
              <a:ext cx="838115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4" name="文字版面配置區 13"/>
          <p:cNvSpPr txBox="1">
            <a:spLocks/>
          </p:cNvSpPr>
          <p:nvPr/>
        </p:nvSpPr>
        <p:spPr>
          <a:xfrm>
            <a:off x="7933386" y="64684"/>
            <a:ext cx="1114466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50-52</a:t>
            </a:r>
            <a:endParaRPr lang="zh-TW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52425" y="1600186"/>
            <a:ext cx="8429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　　試著以自己曾經歷過的傷痛事件，搭配前面所學，回應以下問題：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object 12"/>
          <p:cNvSpPr/>
          <p:nvPr/>
        </p:nvSpPr>
        <p:spPr>
          <a:xfrm>
            <a:off x="0" y="-2140"/>
            <a:ext cx="9154944" cy="304903"/>
          </a:xfrm>
          <a:custGeom>
            <a:avLst/>
            <a:gdLst/>
            <a:ahLst/>
            <a:cxnLst/>
            <a:rect l="l" t="t" r="r" b="b"/>
            <a:pathLst>
              <a:path w="1995804" h="864235">
                <a:moveTo>
                  <a:pt x="0" y="863993"/>
                </a:moveTo>
                <a:lnTo>
                  <a:pt x="1995284" y="863993"/>
                </a:lnTo>
                <a:lnTo>
                  <a:pt x="1995284" y="0"/>
                </a:lnTo>
                <a:lnTo>
                  <a:pt x="0" y="0"/>
                </a:lnTo>
                <a:lnTo>
                  <a:pt x="0" y="863993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组合 92"/>
          <p:cNvGrpSpPr/>
          <p:nvPr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13" name="矩形 12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文字版面配置區 13"/>
          <p:cNvSpPr txBox="1">
            <a:spLocks/>
          </p:cNvSpPr>
          <p:nvPr/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53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16" name="動作按鈕: 首頁 15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8" name="圓角矩形 17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9" name="等腰三角形 18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21" name="橢圓 20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2" name="乘號 21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24" name="圓角矩形 23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5" name="等腰三角形 24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26" name="object 17"/>
          <p:cNvSpPr/>
          <p:nvPr/>
        </p:nvSpPr>
        <p:spPr>
          <a:xfrm>
            <a:off x="5252310" y="-2140"/>
            <a:ext cx="2268046" cy="14350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圖片 26" descr="6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92"/>
          <p:cNvGrpSpPr/>
          <p:nvPr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5" name="矩形 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文字版面配置區 13"/>
          <p:cNvSpPr txBox="1">
            <a:spLocks/>
          </p:cNvSpPr>
          <p:nvPr/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53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8" name="動作按鈕: 首頁 7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2" name="圓角矩形 11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等腰三角形 12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5" name="橢圓 14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乘號 15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8" name="圓角矩形 17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9" name="等腰三角形 18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pic>
        <p:nvPicPr>
          <p:cNvPr id="26" name="圖片 25" descr="45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508000"/>
            <a:ext cx="7863840" cy="5689600"/>
          </a:xfrm>
          <a:prstGeom prst="rect">
            <a:avLst/>
          </a:prstGeom>
        </p:spPr>
      </p:pic>
      <p:pic>
        <p:nvPicPr>
          <p:cNvPr id="27" name="圖片 26" descr="45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286" y="2816326"/>
            <a:ext cx="935558" cy="3574313"/>
          </a:xfrm>
          <a:prstGeom prst="rect">
            <a:avLst/>
          </a:prstGeom>
        </p:spPr>
      </p:pic>
      <p:sp>
        <p:nvSpPr>
          <p:cNvPr id="28" name="文字方塊 27"/>
          <p:cNvSpPr txBox="1"/>
          <p:nvPr/>
        </p:nvSpPr>
        <p:spPr>
          <a:xfrm>
            <a:off x="805473" y="1473840"/>
            <a:ext cx="595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en-US" altLang="zh-TW" sz="4400" b="1" i="1" dirty="0" smtClean="0">
                <a:solidFill>
                  <a:srgbClr val="DC4F03"/>
                </a:solidFill>
                <a:latin typeface="Helvetica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endParaRPr lang="zh-TW" altLang="en-US" sz="4400" b="1" i="1" dirty="0">
              <a:solidFill>
                <a:srgbClr val="DC4F03"/>
              </a:solidFill>
              <a:latin typeface="Helvetica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1238862" y="1564328"/>
            <a:ext cx="6360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zh-TW" altLang="en-US" sz="3200" b="1" dirty="0" smtClean="0">
                <a:solidFill>
                  <a:srgbClr val="945F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從自己的生活經驗中描述一件讓你非常傷痛的事件： </a:t>
            </a:r>
            <a:endParaRPr lang="en-US" altLang="zh-TW" sz="3200" b="1" dirty="0" smtClean="0">
              <a:solidFill>
                <a:srgbClr val="945F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hangingPunct="0">
              <a:spcAft>
                <a:spcPts val="1000"/>
              </a:spcAft>
            </a:pPr>
            <a:r>
              <a:rPr lang="zh-TW" altLang="en-US" sz="3200" b="1" dirty="0" smtClean="0">
                <a:solidFill>
                  <a:srgbClr val="DC4F03"/>
                </a:solidFill>
                <a:latin typeface="新細明體" pitchFamily="18" charset="-120"/>
                <a:ea typeface="新細明體" pitchFamily="18" charset="-120"/>
                <a:cs typeface="Times New Roman" panose="02020603050405020304" pitchFamily="18" charset="0"/>
              </a:rPr>
              <a:t>＿＿＿＿＿＿＿＿＿＿＿＿＿＿＿</a:t>
            </a:r>
            <a:endParaRPr lang="en-US" altLang="zh-TW" sz="3200" b="1" dirty="0" smtClean="0">
              <a:solidFill>
                <a:srgbClr val="DC4F03"/>
              </a:solidFill>
              <a:latin typeface="新細明體" pitchFamily="18" charset="-12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805473" y="3343594"/>
            <a:ext cx="595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en-US" altLang="zh-TW" sz="4400" b="1" i="1" dirty="0" smtClean="0">
                <a:solidFill>
                  <a:srgbClr val="DC4F03"/>
                </a:solidFill>
                <a:latin typeface="Helvetica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endParaRPr lang="zh-TW" altLang="en-US" sz="4400" b="1" i="1" dirty="0">
              <a:solidFill>
                <a:srgbClr val="DC4F03"/>
              </a:solidFill>
              <a:latin typeface="Helvetica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238862" y="3472182"/>
            <a:ext cx="6360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zh-TW" altLang="en-US" sz="3200" b="1" dirty="0" smtClean="0">
                <a:solidFill>
                  <a:srgbClr val="945F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說說看傷痛帶來的衝擊，以及經歷的情緒： </a:t>
            </a:r>
            <a:endParaRPr lang="en-US" altLang="zh-TW" sz="3200" b="1" dirty="0" smtClean="0">
              <a:solidFill>
                <a:srgbClr val="945F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hangingPunct="0"/>
            <a:r>
              <a:rPr lang="zh-TW" altLang="en-US" sz="3200" b="1" dirty="0" smtClean="0">
                <a:solidFill>
                  <a:srgbClr val="DC4F03"/>
                </a:solidFill>
                <a:latin typeface="新細明體" pitchFamily="18" charset="-120"/>
                <a:ea typeface="新細明體" pitchFamily="18" charset="-120"/>
                <a:cs typeface="Times New Roman" panose="02020603050405020304" pitchFamily="18" charset="0"/>
              </a:rPr>
              <a:t>＿＿＿＿＿＿＿＿＿＿＿＿＿＿＿</a:t>
            </a:r>
          </a:p>
        </p:txBody>
      </p:sp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2"/>
          <p:cNvGrpSpPr/>
          <p:nvPr/>
        </p:nvGrpSpPr>
        <p:grpSpPr>
          <a:xfrm>
            <a:off x="8319868" y="0"/>
            <a:ext cx="835076" cy="505779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5" name="矩形 4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文字版面配置區 13"/>
          <p:cNvSpPr txBox="1">
            <a:spLocks/>
          </p:cNvSpPr>
          <p:nvPr/>
        </p:nvSpPr>
        <p:spPr>
          <a:xfrm>
            <a:off x="8251154" y="64684"/>
            <a:ext cx="796697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ea"/>
                <a:ea typeface="+mn-ea"/>
              </a:rPr>
              <a:t>53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8" name="動作按鈕: 首頁 7">
            <a:hlinkClick r:id="" action="ppaction://hlinkshowjump?jump=firstslide" highlightClick="1"/>
          </p:cNvPr>
          <p:cNvSpPr/>
          <p:nvPr/>
        </p:nvSpPr>
        <p:spPr bwMode="auto">
          <a:xfrm>
            <a:off x="7920133" y="6424603"/>
            <a:ext cx="360000" cy="36000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10"/>
          <p:cNvGrpSpPr/>
          <p:nvPr/>
        </p:nvGrpSpPr>
        <p:grpSpPr>
          <a:xfrm>
            <a:off x="7520356" y="6424603"/>
            <a:ext cx="360000" cy="360000"/>
            <a:chOff x="2351313" y="2101932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2" name="圓角矩形 11">
              <a:hlinkClick r:id="" action="ppaction://hlinkshowjump?jump=previousslide"/>
            </p:cNvPr>
            <p:cNvSpPr/>
            <p:nvPr/>
          </p:nvSpPr>
          <p:spPr bwMode="auto">
            <a:xfrm>
              <a:off x="2351313" y="2101932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3" name="等腰三角形 12">
              <a:hlinkClick r:id="" action="ppaction://hlinkshowjump?jump=previousslide"/>
            </p:cNvPr>
            <p:cNvSpPr/>
            <p:nvPr/>
          </p:nvSpPr>
          <p:spPr bwMode="auto">
            <a:xfrm rot="16200000">
              <a:off x="2396511" y="2176049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4" name="群組 13"/>
          <p:cNvGrpSpPr/>
          <p:nvPr/>
        </p:nvGrpSpPr>
        <p:grpSpPr>
          <a:xfrm>
            <a:off x="8719645" y="6424603"/>
            <a:ext cx="360000" cy="360000"/>
            <a:chOff x="1983179" y="1757548"/>
            <a:chExt cx="360000" cy="360000"/>
          </a:xfrm>
          <a:solidFill>
            <a:srgbClr val="F37042"/>
          </a:solidFill>
        </p:grpSpPr>
        <p:sp>
          <p:nvSpPr>
            <p:cNvPr id="15" name="橢圓 14">
              <a:hlinkClick r:id="" action="ppaction://hlinkshowjump?jump=endshow"/>
            </p:cNvPr>
            <p:cNvSpPr/>
            <p:nvPr/>
          </p:nvSpPr>
          <p:spPr bwMode="auto">
            <a:xfrm>
              <a:off x="1983179" y="1757548"/>
              <a:ext cx="360000" cy="360000"/>
            </a:xfrm>
            <a:prstGeom prst="ellipse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6" name="乘號 15">
              <a:hlinkClick r:id="" action="ppaction://hlinkshowjump?jump=endshow"/>
            </p:cNvPr>
            <p:cNvSpPr/>
            <p:nvPr/>
          </p:nvSpPr>
          <p:spPr bwMode="auto">
            <a:xfrm>
              <a:off x="2001179" y="1793548"/>
              <a:ext cx="324000" cy="288000"/>
            </a:xfrm>
            <a:prstGeom prst="mathMultiply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9" name="群組 16"/>
          <p:cNvGrpSpPr/>
          <p:nvPr/>
        </p:nvGrpSpPr>
        <p:grpSpPr>
          <a:xfrm>
            <a:off x="8319868" y="6425878"/>
            <a:ext cx="360000" cy="360000"/>
            <a:chOff x="8290528" y="6408625"/>
            <a:chExt cx="360000" cy="360000"/>
          </a:xfrm>
          <a:solidFill>
            <a:schemeClr val="accent1">
              <a:lumMod val="75000"/>
            </a:schemeClr>
          </a:solidFill>
        </p:grpSpPr>
        <p:sp>
          <p:nvSpPr>
            <p:cNvPr id="18" name="圓角矩形 17">
              <a:hlinkClick r:id="" action="ppaction://hlinkshowjump?jump=nextslide"/>
            </p:cNvPr>
            <p:cNvSpPr/>
            <p:nvPr/>
          </p:nvSpPr>
          <p:spPr bwMode="auto">
            <a:xfrm>
              <a:off x="8290528" y="6408625"/>
              <a:ext cx="360000" cy="360000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9" name="等腰三角形 18">
              <a:hlinkClick r:id="" action="ppaction://hlinkshowjump?jump=nextslide"/>
            </p:cNvPr>
            <p:cNvSpPr/>
            <p:nvPr/>
          </p:nvSpPr>
          <p:spPr bwMode="auto">
            <a:xfrm rot="5400000" flipH="1">
              <a:off x="8351999" y="6479350"/>
              <a:ext cx="252000" cy="216000"/>
            </a:xfrm>
            <a:prstGeom prst="triangl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10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endParaRPr>
            </a:p>
          </p:txBody>
        </p:sp>
      </p:grpSp>
      <p:pic>
        <p:nvPicPr>
          <p:cNvPr id="20" name="圖片 19" descr="45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345440"/>
            <a:ext cx="7863840" cy="585216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785153" y="1128400"/>
            <a:ext cx="595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en-US" altLang="zh-TW" sz="4400" b="1" i="1" dirty="0" smtClean="0">
                <a:solidFill>
                  <a:srgbClr val="DC4F03"/>
                </a:solidFill>
                <a:latin typeface="Helvetica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endParaRPr lang="zh-TW" altLang="en-US" sz="4400" b="1" i="1" dirty="0">
              <a:solidFill>
                <a:srgbClr val="DC4F03"/>
              </a:solidFill>
              <a:latin typeface="Helvetica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218542" y="1218888"/>
            <a:ext cx="63608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zh-TW" altLang="en-US" sz="3200" b="1" dirty="0" smtClean="0">
                <a:solidFill>
                  <a:srgbClr val="945F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寫出當時走出傷痛的方法，並說說看你覺得前面提到的走出傷痛的方式，哪一項是你曾用過或覺得有用的呢？ </a:t>
            </a:r>
            <a:endParaRPr lang="en-US" altLang="zh-TW" sz="3200" b="1" dirty="0" smtClean="0">
              <a:solidFill>
                <a:srgbClr val="945F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hangingPunct="0">
              <a:spcAft>
                <a:spcPts val="1000"/>
              </a:spcAft>
            </a:pPr>
            <a:r>
              <a:rPr lang="zh-TW" altLang="en-US" sz="3200" b="1" dirty="0" smtClean="0">
                <a:solidFill>
                  <a:srgbClr val="DC4F03"/>
                </a:solidFill>
                <a:latin typeface="新細明體" pitchFamily="18" charset="-120"/>
                <a:ea typeface="新細明體" pitchFamily="18" charset="-120"/>
                <a:cs typeface="Times New Roman" panose="02020603050405020304" pitchFamily="18" charset="0"/>
              </a:rPr>
              <a:t>＿＿＿＿＿＿＿＿＿＿＿＿＿＿＿</a:t>
            </a:r>
            <a:endParaRPr lang="en-US" altLang="zh-TW" sz="3200" b="1" dirty="0" smtClean="0">
              <a:solidFill>
                <a:srgbClr val="DC4F03"/>
              </a:solidFill>
              <a:latin typeface="新細明體" pitchFamily="18" charset="-12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85153" y="3831274"/>
            <a:ext cx="595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000"/>
              </a:spcAft>
            </a:pPr>
            <a:r>
              <a:rPr lang="en-US" altLang="zh-TW" sz="4400" b="1" i="1" dirty="0" smtClean="0">
                <a:solidFill>
                  <a:srgbClr val="DC4F03"/>
                </a:solidFill>
                <a:latin typeface="Helvetica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endParaRPr lang="zh-TW" altLang="en-US" sz="4400" b="1" i="1" dirty="0">
              <a:solidFill>
                <a:srgbClr val="DC4F03"/>
              </a:solidFill>
              <a:latin typeface="Helvetica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218542" y="3959862"/>
            <a:ext cx="6360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zh-TW" altLang="en-US" sz="3200" b="1" dirty="0" smtClean="0">
                <a:solidFill>
                  <a:srgbClr val="945F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如果可以重來，你會如何調適？ </a:t>
            </a:r>
            <a:endParaRPr lang="en-US" altLang="zh-TW" sz="3200" b="1" dirty="0" smtClean="0">
              <a:solidFill>
                <a:srgbClr val="945F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hangingPunct="0"/>
            <a:r>
              <a:rPr lang="zh-TW" altLang="en-US" sz="3200" b="1" dirty="0" smtClean="0">
                <a:solidFill>
                  <a:srgbClr val="DC4F03"/>
                </a:solidFill>
                <a:latin typeface="新細明體" pitchFamily="18" charset="-120"/>
                <a:ea typeface="新細明體" pitchFamily="18" charset="-120"/>
                <a:cs typeface="Times New Roman" panose="02020603050405020304" pitchFamily="18" charset="0"/>
              </a:rPr>
              <a:t>＿＿＿＿＿＿＿＿＿＿＿＿＿＿＿</a:t>
            </a:r>
          </a:p>
        </p:txBody>
      </p:sp>
      <p:pic>
        <p:nvPicPr>
          <p:cNvPr id="26" name="圖片 25" descr="45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966" y="2816326"/>
            <a:ext cx="935558" cy="3574313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01" t="15294" r="18309" b="12327"/>
          <a:stretch/>
        </p:blipFill>
        <p:spPr>
          <a:xfrm rot="19816004">
            <a:off x="6602516" y="6153440"/>
            <a:ext cx="606661" cy="663375"/>
          </a:xfrm>
          <a:prstGeom prst="roundRect">
            <a:avLst>
              <a:gd name="adj" fmla="val 31130"/>
            </a:avLst>
          </a:prstGeom>
        </p:spPr>
      </p:pic>
      <p:pic>
        <p:nvPicPr>
          <p:cNvPr id="28" name="圖片 27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04" y="5698616"/>
            <a:ext cx="1693380" cy="5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360000" y="1980000"/>
            <a:ext cx="7960500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lnSpc>
                <a:spcPts val="4500"/>
              </a:lnSpc>
            </a:pPr>
            <a:r>
              <a:rPr lang="en-US" altLang="zh-TW" sz="3200" dirty="0" smtClean="0">
                <a:latin typeface="+mn-ea"/>
              </a:rPr>
              <a:t>1.	</a:t>
            </a:r>
            <a:r>
              <a:rPr lang="zh-TW" altLang="en-US" sz="3200" dirty="0" smtClean="0">
                <a:latin typeface="+mn-ea"/>
              </a:rPr>
              <a:t>醫學上的死亡有心率停止及腦死。 </a:t>
            </a:r>
            <a:endParaRPr lang="en-US" altLang="zh-TW" sz="3200" dirty="0" smtClean="0">
              <a:latin typeface="+mn-ea"/>
            </a:endParaRP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（Ｏ）</a:t>
            </a: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（Ｘ）</a:t>
            </a:r>
            <a:endParaRPr lang="zh-TW" altLang="en-US" sz="3200" dirty="0">
              <a:latin typeface="+mn-ea"/>
            </a:endParaRPr>
          </a:p>
        </p:txBody>
      </p:sp>
      <p:pic>
        <p:nvPicPr>
          <p:cNvPr id="21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2813128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21" descr="6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60000" y="1980000"/>
            <a:ext cx="835728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lnSpc>
                <a:spcPts val="4500"/>
              </a:lnSpc>
            </a:pPr>
            <a:r>
              <a:rPr lang="en-US" altLang="zh-TW" sz="3200" dirty="0" smtClean="0">
                <a:latin typeface="+mn-ea"/>
              </a:rPr>
              <a:t>2.	</a:t>
            </a:r>
            <a:r>
              <a:rPr lang="zh-TW" altLang="en-US" sz="3200" dirty="0" smtClean="0">
                <a:latin typeface="+mn-ea"/>
              </a:rPr>
              <a:t>當癌症末期，治癒希望不高時，我們可以選擇安寧療護，較舒適的走完最後一程。 </a:t>
            </a:r>
            <a:endParaRPr lang="en-US" altLang="zh-TW" sz="3200" dirty="0" smtClean="0">
              <a:latin typeface="+mn-ea"/>
            </a:endParaRP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（Ｏ）</a:t>
            </a: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（Ｘ）</a:t>
            </a:r>
            <a:endParaRPr lang="zh-TW" altLang="en-US" sz="3200" dirty="0"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3412472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 descr="6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60000" y="1440000"/>
            <a:ext cx="7960500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lnSpc>
                <a:spcPts val="4500"/>
              </a:lnSpc>
            </a:pPr>
            <a:r>
              <a:rPr lang="en-US" altLang="zh-TW" sz="3200" dirty="0" smtClean="0">
                <a:latin typeface="+mn-ea"/>
              </a:rPr>
              <a:t>3.	</a:t>
            </a:r>
            <a:r>
              <a:rPr lang="zh-TW" altLang="en-US" sz="3200" dirty="0" smtClean="0">
                <a:latin typeface="+mn-ea"/>
              </a:rPr>
              <a:t>安寧療護就是不做任何治療。</a:t>
            </a:r>
            <a:endParaRPr lang="en-US" altLang="zh-TW" sz="3200" dirty="0" smtClean="0">
              <a:latin typeface="+mn-ea"/>
            </a:endParaRP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（Ｏ）</a:t>
            </a: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（Ｘ）</a:t>
            </a:r>
            <a:endParaRPr lang="zh-TW" altLang="en-US" sz="3200" dirty="0"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3085319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 descr="6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3319987" y="2309227"/>
            <a:ext cx="995820" cy="566278"/>
            <a:chOff x="5671127" y="5012659"/>
            <a:chExt cx="995820" cy="566278"/>
          </a:xfrm>
          <a:solidFill>
            <a:srgbClr val="FC34B5"/>
          </a:solidFill>
        </p:grpSpPr>
        <p:sp>
          <p:nvSpPr>
            <p:cNvPr id="7" name="圓角矩形 6"/>
            <p:cNvSpPr/>
            <p:nvPr/>
          </p:nvSpPr>
          <p:spPr>
            <a:xfrm>
              <a:off x="5671127" y="5012659"/>
              <a:ext cx="995820" cy="566278"/>
            </a:xfrm>
            <a:prstGeom prst="roundRect">
              <a:avLst>
                <a:gd name="adj" fmla="val 50000"/>
              </a:avLst>
            </a:prstGeom>
            <a:solidFill>
              <a:srgbClr val="BC0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776128" y="5089590"/>
              <a:ext cx="78581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+mn-ea"/>
                </a:rPr>
                <a:t>解析</a:t>
              </a:r>
              <a:endParaRPr lang="zh-TW" altLang="en-US" sz="28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319986" y="2952436"/>
            <a:ext cx="5560245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zh-TW" altLang="en-US" sz="3200" dirty="0" smtClean="0">
                <a:solidFill>
                  <a:srgbClr val="BC0070"/>
                </a:solidFill>
                <a:latin typeface="+mj-ea"/>
                <a:ea typeface="+mj-ea"/>
              </a:rPr>
              <a:t>讓醫療團隊給予末期的醫療照護，在人生最後階段，減輕因疾病所產生的身心痛苦。</a:t>
            </a:r>
            <a:endParaRPr lang="zh-TW" altLang="en-US" sz="3200" dirty="0">
              <a:solidFill>
                <a:srgbClr val="BC007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59999" y="1980000"/>
            <a:ext cx="8450171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lnSpc>
                <a:spcPts val="4500"/>
              </a:lnSpc>
            </a:pPr>
            <a:r>
              <a:rPr lang="en-US" altLang="zh-TW" sz="3200" dirty="0" smtClean="0">
                <a:latin typeface="+mn-ea"/>
              </a:rPr>
              <a:t>4.	</a:t>
            </a:r>
            <a:r>
              <a:rPr lang="zh-TW" altLang="en-US" sz="3200" dirty="0" smtClean="0">
                <a:latin typeface="+mn-ea"/>
              </a:rPr>
              <a:t>當失去生命中重要的人或物時，我可以大聲地哭泣將情緒宣洩出來。 </a:t>
            </a:r>
            <a:endParaRPr lang="en-US" altLang="zh-TW" sz="3200" dirty="0" smtClean="0">
              <a:latin typeface="+mn-ea"/>
            </a:endParaRP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（Ｏ）</a:t>
            </a: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（Ｘ）</a:t>
            </a:r>
            <a:endParaRPr lang="zh-TW" altLang="en-US" sz="3200" dirty="0"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3353553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 descr="6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60000" y="1980000"/>
            <a:ext cx="841824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lnSpc>
                <a:spcPts val="4500"/>
              </a:lnSpc>
            </a:pPr>
            <a:r>
              <a:rPr lang="en-US" altLang="zh-TW" sz="3200" dirty="0" smtClean="0">
                <a:latin typeface="+mn-ea"/>
              </a:rPr>
              <a:t>5.	</a:t>
            </a:r>
            <a:r>
              <a:rPr lang="zh-TW" altLang="en-US" sz="3200" dirty="0" smtClean="0">
                <a:latin typeface="+mn-ea"/>
              </a:rPr>
              <a:t>失去親人非常痛苦，為了紓解痛苦，可以喝酒來麻痺自己。 </a:t>
            </a:r>
            <a:endParaRPr lang="en-US" altLang="zh-TW" sz="3200" dirty="0" smtClean="0">
              <a:latin typeface="+mn-ea"/>
            </a:endParaRP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（Ｏ）</a:t>
            </a:r>
          </a:p>
          <a:p>
            <a:pPr marL="1152000" indent="-702000">
              <a:lnSpc>
                <a:spcPts val="6000"/>
              </a:lnSpc>
            </a:pPr>
            <a:r>
              <a:rPr lang="en-US" altLang="zh-TW" sz="3200" dirty="0" smtClean="0">
                <a:latin typeface="+mn-ea"/>
              </a:rPr>
              <a:t>	</a:t>
            </a:r>
            <a:r>
              <a:rPr lang="zh-TW" altLang="en-US" sz="3200" dirty="0" smtClean="0">
                <a:latin typeface="+mn-ea"/>
              </a:rPr>
              <a:t>（Ｘ）</a:t>
            </a:r>
            <a:endParaRPr lang="zh-TW" altLang="en-US" sz="3200" dirty="0"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4153066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 descr="6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47565"/>
            <a:ext cx="2975429" cy="12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51998" y="1015200"/>
            <a:ext cx="882000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</a:pPr>
            <a:r>
              <a:rPr lang="zh-TW" altLang="en-US" sz="3200" dirty="0" smtClean="0">
                <a:latin typeface="+mn-ea"/>
              </a:rPr>
              <a:t>　　當我們面對生活中有親人的死亡或人生重大衝擊時，心情會經歷哪些階段呢？</a:t>
            </a:r>
          </a:p>
          <a:p>
            <a:pPr algn="just">
              <a:lnSpc>
                <a:spcPts val="4000"/>
              </a:lnSpc>
            </a:pPr>
            <a:r>
              <a:rPr lang="zh-TW" altLang="en-US" sz="3200" dirty="0" smtClean="0">
                <a:latin typeface="+mn-ea"/>
              </a:rPr>
              <a:t>　　</a:t>
            </a:r>
            <a:r>
              <a:rPr lang="en-US" altLang="zh-TW" sz="3200" dirty="0" smtClean="0">
                <a:latin typeface="+mn-ea"/>
              </a:rPr>
              <a:t>1969</a:t>
            </a:r>
            <a:r>
              <a:rPr lang="zh-TW" altLang="en-US" sz="3200" dirty="0" smtClean="0">
                <a:latin typeface="+mn-ea"/>
              </a:rPr>
              <a:t>年</a:t>
            </a:r>
            <a:r>
              <a:rPr lang="zh-TW" altLang="en-US" sz="3200" u="sng" dirty="0" smtClean="0">
                <a:latin typeface="+mn-ea"/>
              </a:rPr>
              <a:t>伊莉莎白．庫伯勒．羅絲</a:t>
            </a:r>
            <a:r>
              <a:rPr lang="zh-TW" altLang="en-US" sz="3200" dirty="0" smtClean="0">
                <a:latin typeface="+mn-ea"/>
              </a:rPr>
              <a:t>在「論死亡與臨終」一書中，提到「五個哀傷的階段」。</a:t>
            </a:r>
          </a:p>
          <a:p>
            <a:pPr marL="439738" indent="-439738" algn="just">
              <a:lnSpc>
                <a:spcPts val="4000"/>
              </a:lnSpc>
            </a:pPr>
            <a:r>
              <a:rPr lang="en-US" altLang="zh-TW" sz="3200" dirty="0" smtClean="0">
                <a:latin typeface="+mn-ea"/>
              </a:rPr>
              <a:t>1.	</a:t>
            </a:r>
            <a:r>
              <a:rPr lang="zh-TW" altLang="en-US" sz="3200" dirty="0" smtClean="0">
                <a:latin typeface="+mn-ea"/>
              </a:rPr>
              <a:t>「否認」：「不會吧！」、「不可能啊！」、「我才不相信呢！」</a:t>
            </a:r>
            <a:endParaRPr lang="en-US" altLang="zh-TW" sz="3200" dirty="0" smtClean="0">
              <a:latin typeface="+mn-ea"/>
            </a:endParaRPr>
          </a:p>
          <a:p>
            <a:pPr marL="439738" indent="-439738" algn="just">
              <a:lnSpc>
                <a:spcPts val="4000"/>
              </a:lnSpc>
            </a:pPr>
            <a:r>
              <a:rPr lang="en-US" altLang="zh-TW" sz="3200" dirty="0" smtClean="0">
                <a:latin typeface="+mn-ea"/>
              </a:rPr>
              <a:t>2.	</a:t>
            </a:r>
            <a:r>
              <a:rPr lang="zh-TW" altLang="en-US" sz="3200" dirty="0" smtClean="0">
                <a:latin typeface="+mn-ea"/>
              </a:rPr>
              <a:t>「憤怒」：「為什麼是我？」、「這不公平！」、「我怎麼這麼倒楣？」</a:t>
            </a:r>
            <a:endParaRPr lang="en-US" altLang="zh-TW" sz="32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52000" y="1015200"/>
            <a:ext cx="8892000" cy="3649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lnSpc>
                <a:spcPts val="4000"/>
              </a:lnSpc>
            </a:pPr>
            <a:r>
              <a:rPr lang="en-US" altLang="zh-TW" sz="3200" dirty="0" smtClean="0">
                <a:latin typeface="+mn-ea"/>
              </a:rPr>
              <a:t>3.	</a:t>
            </a:r>
            <a:r>
              <a:rPr lang="zh-TW" altLang="en-US" sz="3200" dirty="0" smtClean="0">
                <a:latin typeface="+mn-ea"/>
              </a:rPr>
              <a:t>「懇求」：「再給我幾年時間吧！只要能活下去，我什麼都願意做。」</a:t>
            </a:r>
          </a:p>
          <a:p>
            <a:pPr marL="442913" indent="-442913">
              <a:lnSpc>
                <a:spcPts val="4000"/>
              </a:lnSpc>
            </a:pPr>
            <a:r>
              <a:rPr lang="en-US" altLang="zh-TW" sz="3200" dirty="0" smtClean="0">
                <a:latin typeface="+mn-ea"/>
              </a:rPr>
              <a:t>4.	</a:t>
            </a:r>
            <a:r>
              <a:rPr lang="zh-TW" altLang="en-US" sz="3200" dirty="0" smtClean="0">
                <a:latin typeface="+mn-ea"/>
              </a:rPr>
              <a:t>「沮喪」：「幹嘛還要管這些事啊？反正我都要死了。」、「我不想活了，活著還有什麼意義。」</a:t>
            </a:r>
          </a:p>
          <a:p>
            <a:pPr marL="442913" indent="-442913">
              <a:lnSpc>
                <a:spcPts val="4000"/>
              </a:lnSpc>
            </a:pPr>
            <a:r>
              <a:rPr lang="en-US" altLang="zh-TW" sz="3200" dirty="0" smtClean="0">
                <a:latin typeface="+mn-ea"/>
              </a:rPr>
              <a:t>5.	</a:t>
            </a:r>
            <a:r>
              <a:rPr lang="zh-TW" altLang="en-US" sz="3200" dirty="0" smtClean="0">
                <a:latin typeface="+mn-ea"/>
              </a:rPr>
              <a:t>「接受」：「好吧！既然我已經沒法改變這件事了，我就好好準備後事吧！」</a:t>
            </a:r>
          </a:p>
        </p:txBody>
      </p:sp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251999" y="1015200"/>
            <a:ext cx="8748000" cy="4674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3200" dirty="0" smtClean="0">
                <a:latin typeface="+mn-ea"/>
              </a:rPr>
              <a:t>　　五個哀傷階段並不一定按照順序發展，也可能只經歷其中任何一個，並不需要經過全部，最好的結果是能達到最後的「接受」階段，但確實也有些人會被情緒困在某個階段無法解脫，而成為心理上的困擾，最後變成精神上的病。所以認識這五個哀傷階段的歷程，讓我們可以在面對重大衝擊或分離時，檢視自己的狀態，並尋找出相對應的方法，讓自己能更快的走出悲傷、恢復日常的生活！</a:t>
            </a:r>
            <a:endParaRPr lang="en-US" altLang="zh-TW" sz="32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59999" y="1080000"/>
            <a:ext cx="8517993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>
              <a:lnSpc>
                <a:spcPts val="4000"/>
              </a:lnSpc>
            </a:pPr>
            <a:r>
              <a:rPr lang="en-US" altLang="zh-TW" sz="2800" dirty="0" smtClean="0">
                <a:latin typeface="+mn-ea"/>
              </a:rPr>
              <a:t>1.	</a:t>
            </a:r>
            <a:r>
              <a:rPr lang="zh-TW" altLang="en-US" sz="2800" dirty="0" smtClean="0">
                <a:latin typeface="+mn-ea"/>
              </a:rPr>
              <a:t>因為新冠肺炎疫情的影響，許多的飯店業者面臨財務危機而宣布倒閉，當員工失業而找不到新的工作時，面臨失業的心情中，你認為下列哪一個階段不會先出現呢？ </a:t>
            </a:r>
            <a:endParaRPr lang="en-US" altLang="zh-TW" sz="2800" dirty="0" smtClean="0">
              <a:latin typeface="+mn-ea"/>
            </a:endParaRP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A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）懇求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B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）否認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C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）接受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D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）憤怒</a:t>
            </a:r>
            <a:endParaRPr lang="en-US" altLang="zh-TW" sz="2800" dirty="0">
              <a:solidFill>
                <a:srgbClr val="660066"/>
              </a:solidFill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4183420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59999" y="1080000"/>
            <a:ext cx="8534619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>
              <a:lnSpc>
                <a:spcPts val="4000"/>
              </a:lnSpc>
            </a:pPr>
            <a:r>
              <a:rPr lang="en-US" altLang="zh-TW" sz="2800" dirty="0" smtClean="0">
                <a:latin typeface="+mn-ea"/>
              </a:rPr>
              <a:t>2.	</a:t>
            </a:r>
            <a:r>
              <a:rPr lang="zh-TW" altLang="en-US" sz="2800" u="sng" dirty="0" smtClean="0">
                <a:latin typeface="+mn-ea"/>
              </a:rPr>
              <a:t>小明</a:t>
            </a:r>
            <a:r>
              <a:rPr lang="zh-TW" altLang="en-US" sz="2800" dirty="0" smtClean="0">
                <a:latin typeface="+mn-ea"/>
              </a:rPr>
              <a:t>是阿嬤親手帶大的，在唸高中時阿嬤因年老而過世，</a:t>
            </a:r>
            <a:r>
              <a:rPr lang="zh-TW" altLang="en-US" sz="2800" u="sng" dirty="0" smtClean="0">
                <a:latin typeface="+mn-ea"/>
              </a:rPr>
              <a:t>小明</a:t>
            </a:r>
            <a:r>
              <a:rPr lang="zh-TW" altLang="en-US" sz="2800" dirty="0" smtClean="0">
                <a:latin typeface="+mn-ea"/>
              </a:rPr>
              <a:t>雖然很不捨，但他知道阿嬤年老且忍受許多的病痛，也是到了離別的時刻，若是靠醫療搶救，免強的繼續存活，可能也只是延長痛苦。你認為經過這樣的思考，</a:t>
            </a:r>
            <a:r>
              <a:rPr lang="zh-TW" altLang="en-US" sz="2800" u="sng" dirty="0" smtClean="0">
                <a:latin typeface="+mn-ea"/>
              </a:rPr>
              <a:t>小明</a:t>
            </a:r>
            <a:r>
              <a:rPr lang="zh-TW" altLang="en-US" sz="2800" dirty="0" smtClean="0">
                <a:latin typeface="+mn-ea"/>
              </a:rPr>
              <a:t>正在哀傷階段的哪一個階段呢？    </a:t>
            </a:r>
            <a:endParaRPr lang="en-US" altLang="zh-TW" sz="2800" dirty="0" smtClean="0">
              <a:latin typeface="+mn-ea"/>
            </a:endParaRP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A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）接受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B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）沮喪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C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）憤怒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D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）懇求</a:t>
            </a:r>
            <a:endParaRPr lang="en-US" altLang="zh-TW" sz="2800" dirty="0">
              <a:solidFill>
                <a:srgbClr val="660066"/>
              </a:solidFill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4215097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1-4</a:t>
            </a:r>
            <a:r>
              <a:rPr lang="zh-TW" altLang="en-US" dirty="0" smtClean="0"/>
              <a:t>　用愛說再見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60000" y="1080000"/>
            <a:ext cx="820445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>
              <a:lnSpc>
                <a:spcPts val="4000"/>
              </a:lnSpc>
            </a:pPr>
            <a:r>
              <a:rPr lang="en-US" altLang="zh-TW" sz="2800" dirty="0" smtClean="0">
                <a:latin typeface="+mn-ea"/>
              </a:rPr>
              <a:t>3.	</a:t>
            </a:r>
            <a:r>
              <a:rPr lang="zh-TW" altLang="en-US" sz="2800" u="sng" dirty="0" smtClean="0">
                <a:latin typeface="+mn-ea"/>
              </a:rPr>
              <a:t>小美</a:t>
            </a:r>
            <a:r>
              <a:rPr lang="zh-TW" altLang="en-US" sz="2800" dirty="0" smtClean="0">
                <a:latin typeface="+mn-ea"/>
              </a:rPr>
              <a:t>是</a:t>
            </a:r>
            <a:r>
              <a:rPr lang="zh-TW" altLang="en-US" sz="2800" u="sng" dirty="0" smtClean="0">
                <a:latin typeface="+mn-ea"/>
              </a:rPr>
              <a:t>小華</a:t>
            </a:r>
            <a:r>
              <a:rPr lang="zh-TW" altLang="en-US" sz="2800" dirty="0" smtClean="0">
                <a:latin typeface="+mn-ea"/>
              </a:rPr>
              <a:t>在班上最要好的死黨，有一天</a:t>
            </a:r>
            <a:r>
              <a:rPr lang="zh-TW" altLang="en-US" sz="2800" u="sng" dirty="0" smtClean="0">
                <a:latin typeface="+mn-ea"/>
              </a:rPr>
              <a:t>小華</a:t>
            </a:r>
            <a:r>
              <a:rPr lang="zh-TW" altLang="en-US" sz="2800" dirty="0" smtClean="0">
                <a:latin typeface="+mn-ea"/>
              </a:rPr>
              <a:t>發現</a:t>
            </a:r>
            <a:r>
              <a:rPr lang="zh-TW" altLang="en-US" sz="2800" u="sng" dirty="0" smtClean="0">
                <a:latin typeface="+mn-ea"/>
              </a:rPr>
              <a:t>小美</a:t>
            </a:r>
            <a:r>
              <a:rPr lang="zh-TW" altLang="en-US" sz="2800" dirty="0" smtClean="0">
                <a:latin typeface="+mn-ea"/>
              </a:rPr>
              <a:t>竟然背叛了她，把所有約定的秘密都跟其他人說了，也開始對她冷漠，</a:t>
            </a:r>
            <a:r>
              <a:rPr lang="zh-TW" altLang="en-US" sz="2800" u="sng" dirty="0" smtClean="0">
                <a:latin typeface="+mn-ea"/>
              </a:rPr>
              <a:t>小華</a:t>
            </a:r>
            <a:r>
              <a:rPr lang="zh-TW" altLang="en-US" sz="2800" dirty="0" smtClean="0">
                <a:latin typeface="+mn-ea"/>
              </a:rPr>
              <a:t>非常生氣，並找</a:t>
            </a:r>
            <a:r>
              <a:rPr lang="zh-TW" altLang="en-US" sz="2800" u="sng" dirty="0" smtClean="0">
                <a:latin typeface="+mn-ea"/>
              </a:rPr>
              <a:t>小美</a:t>
            </a:r>
            <a:r>
              <a:rPr lang="zh-TW" altLang="en-US" sz="2800" dirty="0" smtClean="0">
                <a:latin typeface="+mn-ea"/>
              </a:rPr>
              <a:t>理論。你認為</a:t>
            </a:r>
            <a:r>
              <a:rPr lang="zh-TW" altLang="en-US" sz="2800" u="sng" dirty="0" smtClean="0">
                <a:latin typeface="+mn-ea"/>
              </a:rPr>
              <a:t>小華</a:t>
            </a:r>
            <a:r>
              <a:rPr lang="zh-TW" altLang="en-US" sz="2800" dirty="0" smtClean="0">
                <a:latin typeface="+mn-ea"/>
              </a:rPr>
              <a:t>正經歷哀傷階段的哪一個呢？ </a:t>
            </a:r>
            <a:endParaRPr lang="en-US" altLang="zh-TW" sz="2800" dirty="0" smtClean="0">
              <a:latin typeface="+mn-ea"/>
            </a:endParaRP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A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）懇求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B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）憤怒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0000FF"/>
                </a:solidFill>
                <a:latin typeface="+mn-ea"/>
              </a:rPr>
              <a:t>C</a:t>
            </a:r>
            <a:r>
              <a:rPr lang="zh-TW" altLang="en-US" sz="2800" dirty="0" smtClean="0">
                <a:solidFill>
                  <a:srgbClr val="0000FF"/>
                </a:solidFill>
                <a:latin typeface="+mn-ea"/>
              </a:rPr>
              <a:t>）否認</a:t>
            </a:r>
          </a:p>
          <a:p>
            <a:pPr marL="1332000" indent="-972000">
              <a:lnSpc>
                <a:spcPts val="4000"/>
              </a:lnSpc>
            </a:pP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（</a:t>
            </a:r>
            <a:r>
              <a:rPr lang="en-US" altLang="zh-TW" sz="2800" dirty="0" smtClean="0">
                <a:solidFill>
                  <a:srgbClr val="660066"/>
                </a:solidFill>
                <a:latin typeface="+mn-ea"/>
              </a:rPr>
              <a:t>D</a:t>
            </a:r>
            <a:r>
              <a:rPr lang="zh-TW" altLang="en-US" sz="2800" dirty="0" smtClean="0">
                <a:solidFill>
                  <a:srgbClr val="660066"/>
                </a:solidFill>
                <a:latin typeface="+mn-ea"/>
              </a:rPr>
              <a:t>）沮喪</a:t>
            </a:r>
            <a:endParaRPr lang="en-US" altLang="zh-TW" sz="2800" dirty="0">
              <a:solidFill>
                <a:srgbClr val="660066"/>
              </a:solidFill>
              <a:latin typeface="+mn-ea"/>
            </a:endParaRPr>
          </a:p>
        </p:txBody>
      </p:sp>
      <p:pic>
        <p:nvPicPr>
          <p:cNvPr id="4" name="Picture 4" descr="https://lh3.googleusercontent.com/25kGC7zVsW9hC5RM8nUbjyywOwQZIlb7-KzDjKEeOxa50YKfMNZFrJHHbBWlFfIW0FXpB-wj2yJnYk9EQ2UG0_715i8ABihbV0lIsjSq4kSRa7eaAA91_7n3vP4x87OfNzsf-yowAOHCkvUxInK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4238698"/>
            <a:ext cx="449948" cy="4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0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4">
      <a:majorFont>
        <a:latin typeface="Arial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5173</TotalTime>
  <Words>606</Words>
  <Application>Microsoft Office PowerPoint</Application>
  <PresentationFormat>如螢幕大小 (4:3)</PresentationFormat>
  <Paragraphs>204</Paragraphs>
  <Slides>38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7" baseType="lpstr">
      <vt:lpstr>微軟正黑體</vt:lpstr>
      <vt:lpstr>新細明體</vt:lpstr>
      <vt:lpstr>標楷體</vt:lpstr>
      <vt:lpstr>Arial</vt:lpstr>
      <vt:lpstr>Calibri</vt:lpstr>
      <vt:lpstr>Helvetica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認識死亡</vt:lpstr>
      <vt:lpstr>認識死亡</vt:lpstr>
      <vt:lpstr>認識死亡</vt:lpstr>
      <vt:lpstr>認識死亡</vt:lpstr>
      <vt:lpstr>認識死亡</vt:lpstr>
      <vt:lpstr>認識死亡</vt:lpstr>
      <vt:lpstr>認識死亡</vt:lpstr>
      <vt:lpstr>認識死亡</vt:lpstr>
      <vt:lpstr>PowerPoint 簡報</vt:lpstr>
      <vt:lpstr>如何面對死亡</vt:lpstr>
      <vt:lpstr>如何面對死亡</vt:lpstr>
      <vt:lpstr>如何面對死亡</vt:lpstr>
      <vt:lpstr>如何面對死亡</vt:lpstr>
      <vt:lpstr>如何面對死亡</vt:lpstr>
      <vt:lpstr>如何面對死亡</vt:lpstr>
      <vt:lpstr>如何面對死亡</vt:lpstr>
      <vt:lpstr>如何面對死亡</vt:lpstr>
      <vt:lpstr>如何面對死亡</vt:lpstr>
      <vt:lpstr>如何面對死亡</vt:lpstr>
      <vt:lpstr>PowerPoint 簡報</vt:lpstr>
      <vt:lpstr>PowerPoint 簡報</vt:lpstr>
      <vt:lpstr>PowerPoint 簡報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  <vt:lpstr>1-4　用愛說再見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林羿?</cp:lastModifiedBy>
  <cp:revision>351</cp:revision>
  <dcterms:created xsi:type="dcterms:W3CDTF">2019-02-13T05:46:57Z</dcterms:created>
  <dcterms:modified xsi:type="dcterms:W3CDTF">2022-12-19T03:43:21Z</dcterms:modified>
</cp:coreProperties>
</file>