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8" r:id="rId1"/>
    <p:sldMasterId id="2147483659" r:id="rId2"/>
    <p:sldMasterId id="2147483660" r:id="rId3"/>
  </p:sldMasterIdLst>
  <p:notesMasterIdLst>
    <p:notesMasterId r:id="rId25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8" r:id="rId15"/>
    <p:sldId id="269" r:id="rId16"/>
    <p:sldId id="270" r:id="rId17"/>
    <p:sldId id="271" r:id="rId18"/>
    <p:sldId id="278" r:id="rId19"/>
    <p:sldId id="272" r:id="rId20"/>
    <p:sldId id="273" r:id="rId21"/>
    <p:sldId id="274" r:id="rId22"/>
    <p:sldId id="279" r:id="rId23"/>
    <p:sldId id="277" r:id="rId24"/>
  </p:sldIdLst>
  <p:sldSz cx="9144000" cy="6858000" type="screen4x3"/>
  <p:notesSz cx="9866313" cy="673576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B1E56998-31FD-415C-B568-33C179E3313F}">
  <a:tblStyle styleId="{B1E56998-31FD-415C-B568-33C179E3313F}" styleName="Table_0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275136" cy="3365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3333CC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5588000" y="0"/>
            <a:ext cx="4276725" cy="3365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3333CC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3249611" y="504825"/>
            <a:ext cx="3367087" cy="252571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987425" y="3198811"/>
            <a:ext cx="7893050" cy="30321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/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/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/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/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/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/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/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/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6397625"/>
            <a:ext cx="4275136" cy="3365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3333CC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5588000" y="6397625"/>
            <a:ext cx="4276725" cy="3365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>
              <a:defRPr>
                <a:latin typeface="標楷體" pitchFamily="65" charset="-120"/>
                <a:ea typeface="標楷體" pitchFamily="65" charset="-120"/>
              </a:defRPr>
            </a:lvl1pPr>
          </a:lstStyle>
          <a:p>
            <a:pPr algn="r">
              <a:buClr>
                <a:srgbClr val="3333CC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smtClean="0">
                <a:solidFill>
                  <a:srgbClr val="3333CC"/>
                </a:solidFill>
              </a:rPr>
              <a:pPr algn="r">
                <a:buClr>
                  <a:srgbClr val="3333CC"/>
                </a:buClr>
                <a:buSzPct val="25000"/>
                <a:buFont typeface="Arial"/>
                <a:buNone/>
              </a:pPr>
              <a:t>‹#›</a:t>
            </a:fld>
            <a:endParaRPr lang="en-US" sz="1200" dirty="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69878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標楷體" pitchFamily="65" charset="-12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987425" y="3198811"/>
            <a:ext cx="7893050" cy="303212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67087" cy="25257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987425" y="3198811"/>
            <a:ext cx="7893050" cy="303212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67087" cy="25257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987425" y="3198811"/>
            <a:ext cx="7893050" cy="303212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67087" cy="25257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987425" y="3198811"/>
            <a:ext cx="7893050" cy="303212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67087" cy="25257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987425" y="3198811"/>
            <a:ext cx="7893050" cy="303212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67087" cy="25257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987425" y="3198811"/>
            <a:ext cx="7893050" cy="303212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67087" cy="25257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987425" y="3198811"/>
            <a:ext cx="7893050" cy="303212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67087" cy="25257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987425" y="3198811"/>
            <a:ext cx="7893050" cy="303212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67087" cy="25257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987425" y="3198811"/>
            <a:ext cx="7893050" cy="303212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52" name="Shape 152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67087" cy="25257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987425" y="3198811"/>
            <a:ext cx="7893050" cy="303212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59" name="Shape 159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67087" cy="25257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987425" y="3198811"/>
            <a:ext cx="7893050" cy="303212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66" name="Shape 166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67087" cy="25257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987425" y="3198811"/>
            <a:ext cx="7893050" cy="303212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94" name="Shape 194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67087" cy="25257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987425" y="3198811"/>
            <a:ext cx="7893050" cy="303212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67087" cy="25257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987425" y="3198811"/>
            <a:ext cx="7893050" cy="303212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17" name="Shape 217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67087" cy="25257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987425" y="3198811"/>
            <a:ext cx="7893050" cy="303212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39" name="Shape 239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67087" cy="25257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987425" y="3198811"/>
            <a:ext cx="7893050" cy="303212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39" name="Shape 239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67087" cy="25257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body" idx="1"/>
          </p:nvPr>
        </p:nvSpPr>
        <p:spPr>
          <a:xfrm>
            <a:off x="987425" y="3198811"/>
            <a:ext cx="7893050" cy="303212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51" name="Shape 251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67087" cy="25257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987425" y="3198811"/>
            <a:ext cx="7893050" cy="303212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67087" cy="25257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 txBox="1">
            <a:spLocks noGrp="1"/>
          </p:cNvSpPr>
          <p:nvPr>
            <p:ph type="body" idx="1"/>
          </p:nvPr>
        </p:nvSpPr>
        <p:spPr>
          <a:xfrm>
            <a:off x="987425" y="3198811"/>
            <a:ext cx="7893050" cy="303212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77" name="Shape 277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67087" cy="25257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 txBox="1">
            <a:spLocks noGrp="1"/>
          </p:cNvSpPr>
          <p:nvPr>
            <p:ph type="body" idx="1"/>
          </p:nvPr>
        </p:nvSpPr>
        <p:spPr>
          <a:xfrm>
            <a:off x="987425" y="3198811"/>
            <a:ext cx="7893050" cy="303212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77" name="Shape 277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67087" cy="25257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 txBox="1">
            <a:spLocks noGrp="1"/>
          </p:cNvSpPr>
          <p:nvPr>
            <p:ph type="body" idx="1"/>
          </p:nvPr>
        </p:nvSpPr>
        <p:spPr>
          <a:xfrm>
            <a:off x="987425" y="3198811"/>
            <a:ext cx="7893050" cy="303212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301" name="Shape 301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67087" cy="25257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標題投影片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467543" y="4365103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5500" b="1" i="0" u="none" strike="noStrike" cap="none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18" name="Shape 1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>
              <a:defRPr>
                <a:latin typeface="標楷體" pitchFamily="65" charset="-120"/>
                <a:ea typeface="標楷體" pitchFamily="65" charset="-120"/>
              </a:defRPr>
            </a:lvl1pPr>
          </a:lstStyle>
          <a:p>
            <a:pPr algn="r"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mtClean="0">
                <a:solidFill>
                  <a:schemeClr val="dk1"/>
                </a:solidFill>
              </a:rPr>
              <a:pPr algn="r">
                <a:buClr>
                  <a:schemeClr val="dk1"/>
                </a:buClr>
                <a:buSzPct val="25000"/>
                <a:buFont typeface="Arial"/>
                <a:buNone/>
              </a:pPr>
              <a:t>‹#›</a:t>
            </a:fld>
            <a:endParaRPr lang="en-US" dirty="0">
              <a:solidFill>
                <a:schemeClr val="dk1"/>
              </a:solidFill>
            </a:endParaRPr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訂版面配置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467543" y="692695"/>
            <a:ext cx="8229600" cy="89959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002060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2483767" y="1916832"/>
            <a:ext cx="4320480" cy="2087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rgbClr val="B2B2B2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rgbClr val="B2B2B2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30" name="Shape 3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>
              <a:defRPr>
                <a:latin typeface="標楷體" pitchFamily="65" charset="-120"/>
                <a:ea typeface="標楷體" pitchFamily="65" charset="-120"/>
              </a:defRPr>
            </a:lvl1pPr>
          </a:lstStyle>
          <a:p>
            <a:pPr algn="r"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mtClean="0">
                <a:solidFill>
                  <a:schemeClr val="dk1"/>
                </a:solidFill>
              </a:rPr>
              <a:pPr algn="r">
                <a:buClr>
                  <a:schemeClr val="dk1"/>
                </a:buClr>
                <a:buSzPct val="25000"/>
                <a:buFont typeface="Arial"/>
                <a:buNone/>
              </a:pPr>
              <a:t>‹#›</a:t>
            </a:fld>
            <a:endParaRPr lang="en-US" dirty="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0" y="-100011"/>
            <a:ext cx="8229600" cy="900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52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742950" marR="0" lvl="1" indent="-952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>
              <a:defRPr>
                <a:latin typeface="標楷體" pitchFamily="65" charset="-120"/>
                <a:ea typeface="標楷體" pitchFamily="65" charset="-120"/>
              </a:defRPr>
            </a:lvl1pPr>
          </a:lstStyle>
          <a:p>
            <a:pPr algn="r"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mtClean="0">
                <a:solidFill>
                  <a:schemeClr val="dk1"/>
                </a:solidFill>
              </a:rPr>
              <a:pPr algn="r">
                <a:buClr>
                  <a:schemeClr val="dk1"/>
                </a:buClr>
                <a:buSzPct val="25000"/>
                <a:buFont typeface="Arial"/>
                <a:buNone/>
              </a:pPr>
              <a:t>‹#›</a:t>
            </a:fld>
            <a:endParaRPr lang="en-US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標題，文字及兩項物件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52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00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7" name="Shape 4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21859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52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00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body" idx="3"/>
          </p:nvPr>
        </p:nvSpPr>
        <p:spPr>
          <a:xfrm>
            <a:off x="4648200" y="3938587"/>
            <a:ext cx="4038599" cy="218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52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00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9" name="Shape 4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50" name="Shape 5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>
              <a:defRPr>
                <a:latin typeface="標楷體" pitchFamily="65" charset="-120"/>
                <a:ea typeface="標楷體" pitchFamily="65" charset="-120"/>
              </a:defRPr>
            </a:lvl1pPr>
          </a:lstStyle>
          <a:p>
            <a:pPr algn="r"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mtClean="0">
                <a:solidFill>
                  <a:schemeClr val="dk1"/>
                </a:solidFill>
              </a:rPr>
              <a:pPr algn="r">
                <a:buClr>
                  <a:schemeClr val="dk1"/>
                </a:buClr>
                <a:buSzPct val="25000"/>
                <a:buFont typeface="Arial"/>
                <a:buNone/>
              </a:pPr>
              <a:t>‹#›</a:t>
            </a:fld>
            <a:endParaRPr lang="en-US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標題及圖表或組織圖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4" name="Shape 54"/>
          <p:cNvSpPr>
            <a:spLocks noGrp="1"/>
          </p:cNvSpPr>
          <p:nvPr>
            <p:ph type="dgm" idx="2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52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00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>
              <a:defRPr>
                <a:latin typeface="標楷體" pitchFamily="65" charset="-120"/>
                <a:ea typeface="標楷體" pitchFamily="65" charset="-120"/>
              </a:defRPr>
            </a:lvl1pPr>
          </a:lstStyle>
          <a:p>
            <a:pPr algn="r"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mtClean="0">
                <a:solidFill>
                  <a:schemeClr val="dk1"/>
                </a:solidFill>
              </a:rPr>
              <a:pPr algn="r">
                <a:buClr>
                  <a:schemeClr val="dk1"/>
                </a:buClr>
                <a:buSzPct val="25000"/>
                <a:buFont typeface="Arial"/>
                <a:buNone/>
              </a:pPr>
              <a:t>‹#›</a:t>
            </a:fld>
            <a:endParaRPr lang="en-US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物件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457200" y="274637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52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00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0" name="Shape 6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61" name="Shape 6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>
              <a:defRPr>
                <a:latin typeface="標楷體" pitchFamily="65" charset="-120"/>
                <a:ea typeface="標楷體" pitchFamily="65" charset="-120"/>
              </a:defRPr>
            </a:lvl1pPr>
          </a:lstStyle>
          <a:p>
            <a:pPr algn="r"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mtClean="0">
                <a:solidFill>
                  <a:schemeClr val="dk1"/>
                </a:solidFill>
              </a:rPr>
              <a:pPr algn="r">
                <a:buClr>
                  <a:schemeClr val="dk1"/>
                </a:buClr>
                <a:buSzPct val="25000"/>
                <a:buFont typeface="Arial"/>
                <a:buNone/>
              </a:pPr>
              <a:t>‹#›</a:t>
            </a:fld>
            <a:endParaRPr lang="en-US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標題及表格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>
              <a:defRPr>
                <a:latin typeface="標楷體" pitchFamily="65" charset="-120"/>
                <a:ea typeface="標楷體" pitchFamily="65" charset="-120"/>
              </a:defRPr>
            </a:lvl1pPr>
          </a:lstStyle>
          <a:p>
            <a:pPr algn="r"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mtClean="0">
                <a:solidFill>
                  <a:schemeClr val="dk1"/>
                </a:solidFill>
              </a:rPr>
              <a:pPr algn="r">
                <a:buClr>
                  <a:schemeClr val="dk1"/>
                </a:buClr>
                <a:buSzPct val="25000"/>
                <a:buFont typeface="Arial"/>
                <a:buNone/>
              </a:pPr>
              <a:t>‹#›</a:t>
            </a:fld>
            <a:endParaRPr lang="en-US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只有標題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0" y="-100011"/>
            <a:ext cx="8229600" cy="900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4" name="Shape 7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75" name="Shape 7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>
              <a:defRPr>
                <a:latin typeface="標楷體" pitchFamily="65" charset="-120"/>
                <a:ea typeface="標楷體" pitchFamily="65" charset="-120"/>
              </a:defRPr>
            </a:lvl1pPr>
          </a:lstStyle>
          <a:p>
            <a:pPr algn="r"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mtClean="0">
                <a:solidFill>
                  <a:schemeClr val="dk1"/>
                </a:solidFill>
              </a:rPr>
              <a:pPr algn="r">
                <a:buClr>
                  <a:schemeClr val="dk1"/>
                </a:buClr>
                <a:buSzPct val="25000"/>
                <a:buFont typeface="Arial"/>
                <a:buNone/>
              </a:pPr>
              <a:t>‹#›</a:t>
            </a:fld>
            <a:endParaRPr lang="en-US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0" y="-100013"/>
            <a:ext cx="8229600" cy="900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52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00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0" name="Shape 8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52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00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>
              <a:defRPr>
                <a:latin typeface="標楷體" pitchFamily="65" charset="-120"/>
                <a:ea typeface="標楷體" pitchFamily="65" charset="-120"/>
              </a:defRPr>
            </a:lvl1pPr>
          </a:lstStyle>
          <a:p>
            <a:pPr algn="r"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mtClean="0">
                <a:solidFill>
                  <a:schemeClr val="dk1"/>
                </a:solidFill>
              </a:rPr>
              <a:pPr algn="r">
                <a:buClr>
                  <a:schemeClr val="dk1"/>
                </a:buClr>
                <a:buSzPct val="25000"/>
                <a:buFont typeface="Arial"/>
                <a:buNone/>
              </a:pPr>
              <a:t>‹#›</a:t>
            </a:fld>
            <a:endParaRPr lang="en-US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0" y="-100011"/>
            <a:ext cx="8229600" cy="900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52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>
              <a:defRPr>
                <a:latin typeface="標楷體" pitchFamily="65" charset="-120"/>
                <a:ea typeface="標楷體" pitchFamily="65" charset="-120"/>
              </a:defRPr>
            </a:lvl1pPr>
          </a:lstStyle>
          <a:p>
            <a:pPr algn="r"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mtClean="0">
                <a:solidFill>
                  <a:schemeClr val="dk1"/>
                </a:solidFill>
              </a:rPr>
              <a:pPr algn="r">
                <a:buClr>
                  <a:schemeClr val="dk1"/>
                </a:buClr>
                <a:buSzPct val="25000"/>
                <a:buFont typeface="Arial"/>
                <a:buNone/>
              </a:pPr>
              <a:t>‹#›</a:t>
            </a:fld>
            <a:endParaRPr lang="en-US" dirty="0">
              <a:solidFill>
                <a:schemeClr val="dk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標楷體" pitchFamily="65" charset="-120"/>
          <a:ea typeface="標楷體" pitchFamily="65" charset="-12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標楷體" pitchFamily="65" charset="-120"/>
          <a:ea typeface="標楷體" pitchFamily="65" charset="-12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0" y="-100011"/>
            <a:ext cx="8229600" cy="900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52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>
              <a:defRPr>
                <a:latin typeface="標楷體" pitchFamily="65" charset="-120"/>
                <a:ea typeface="標楷體" pitchFamily="65" charset="-120"/>
              </a:defRPr>
            </a:lvl1pPr>
          </a:lstStyle>
          <a:p>
            <a:pPr algn="r"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mtClean="0">
                <a:solidFill>
                  <a:schemeClr val="dk1"/>
                </a:solidFill>
              </a:rPr>
              <a:pPr algn="r">
                <a:buClr>
                  <a:schemeClr val="dk1"/>
                </a:buClr>
                <a:buSzPct val="25000"/>
                <a:buFont typeface="Arial"/>
                <a:buNone/>
              </a:pPr>
              <a:t>‹#›</a:t>
            </a:fld>
            <a:endParaRPr lang="en-US" dirty="0">
              <a:solidFill>
                <a:schemeClr val="dk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標楷體" pitchFamily="65" charset="-120"/>
          <a:ea typeface="標楷體" pitchFamily="65" charset="-12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標楷體" pitchFamily="65" charset="-120"/>
          <a:ea typeface="標楷體" pitchFamily="65" charset="-12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>
            <a:alphaModFix/>
          </a:blip>
          <a:stretch>
            <a:fillRect/>
          </a:stretch>
        </a:blip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0" y="-100011"/>
            <a:ext cx="8229600" cy="900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52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36" name="Shape 3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TW" altLang="en-US" dirty="0"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>
              <a:defRPr>
                <a:latin typeface="標楷體" pitchFamily="65" charset="-120"/>
                <a:ea typeface="標楷體" pitchFamily="65" charset="-120"/>
              </a:defRPr>
            </a:lvl1pPr>
          </a:lstStyle>
          <a:p>
            <a:pPr algn="r"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mtClean="0">
                <a:solidFill>
                  <a:schemeClr val="dk1"/>
                </a:solidFill>
              </a:rPr>
              <a:pPr algn="r">
                <a:buClr>
                  <a:schemeClr val="dk1"/>
                </a:buClr>
                <a:buSzPct val="25000"/>
                <a:buFont typeface="Arial"/>
                <a:buNone/>
              </a:pPr>
              <a:t>‹#›</a:t>
            </a:fld>
            <a:endParaRPr lang="en-US" dirty="0">
              <a:solidFill>
                <a:schemeClr val="dk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5" r:id="rId5"/>
    <p:sldLayoutId id="2147483656" r:id="rId6"/>
    <p:sldLayoutId id="2147483657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標楷體" pitchFamily="65" charset="-120"/>
          <a:ea typeface="標楷體" pitchFamily="65" charset="-12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標楷體" pitchFamily="65" charset="-120"/>
          <a:ea typeface="標楷體" pitchFamily="65" charset="-12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hyperlink" Target="https://www.youtube.com/watch?v=X-dfRS3RByY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sym typeface="Arial"/>
              </a:rPr>
              <a:t>1</a:t>
            </a:fld>
            <a:endParaRPr lang="en-US" sz="1400" b="0" i="0" u="none" strike="noStrike" cap="none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90" name="Shape 90"/>
          <p:cNvSpPr txBox="1"/>
          <p:nvPr/>
        </p:nvSpPr>
        <p:spPr>
          <a:xfrm>
            <a:off x="827087" y="4149725"/>
            <a:ext cx="6408737" cy="16859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5500" b="1" i="0" u="none" strike="noStrike" cap="none" dirty="0" err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sym typeface="Arial"/>
              </a:rPr>
              <a:t>選修</a:t>
            </a:r>
            <a:endParaRPr lang="en-US" sz="5500" b="1" i="0" u="none" strike="noStrike" cap="none" dirty="0">
              <a:solidFill>
                <a:srgbClr val="000000"/>
              </a:solidFill>
              <a:latin typeface="標楷體" pitchFamily="65" charset="-120"/>
              <a:ea typeface="標楷體" pitchFamily="65" charset="-12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5500" b="1" i="0" u="none" strike="noStrike" cap="none" dirty="0" err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sym typeface="Arial"/>
              </a:rPr>
              <a:t>公民與社會</a:t>
            </a:r>
            <a:r>
              <a:rPr lang="en-US" sz="5500" b="1" dirty="0" err="1">
                <a:latin typeface="標楷體" pitchFamily="65" charset="-120"/>
                <a:ea typeface="標楷體" pitchFamily="65" charset="-120"/>
                <a:sym typeface="Times New Roman"/>
              </a:rPr>
              <a:t>（下</a:t>
            </a:r>
            <a:r>
              <a:rPr lang="en-US" sz="5500" b="1" dirty="0">
                <a:latin typeface="標楷體" pitchFamily="65" charset="-120"/>
                <a:ea typeface="標楷體" pitchFamily="65" charset="-120"/>
                <a:sym typeface="Times New Roman"/>
              </a:rPr>
              <a:t>）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0" b="1" i="0" u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sym typeface="Arial"/>
              </a:rPr>
              <a:t>2</a:t>
            </a:fld>
            <a:endParaRPr lang="en-US" sz="1400" b="0" i="0" u="none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468312" y="692150"/>
            <a:ext cx="8229600" cy="900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Arial"/>
              <a:buNone/>
            </a:pPr>
            <a:r>
              <a:rPr lang="en-US" sz="4400" b="1" i="0" u="none" strike="noStrike" cap="none" dirty="0" err="1">
                <a:solidFill>
                  <a:srgbClr val="002060"/>
                </a:solidFill>
                <a:sym typeface="Arial"/>
              </a:rPr>
              <a:t>第一章</a:t>
            </a:r>
            <a:r>
              <a:rPr lang="en-US" sz="4400" b="1" i="0" u="none" strike="noStrike" cap="none" dirty="0">
                <a:solidFill>
                  <a:srgbClr val="002060"/>
                </a:solidFill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2060"/>
                </a:solidFill>
                <a:sym typeface="Arial"/>
              </a:rPr>
              <a:t>民意、媒體與政治</a:t>
            </a:r>
            <a:endParaRPr lang="en-US" sz="4400" b="1" i="0" u="none" strike="noStrike" cap="none" dirty="0">
              <a:solidFill>
                <a:srgbClr val="002060"/>
              </a:solidFill>
              <a:sym typeface="Arial"/>
            </a:endParaRPr>
          </a:p>
        </p:txBody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2303461" y="1917700"/>
            <a:ext cx="4825999" cy="2087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Char char="•"/>
            </a:pPr>
            <a:r>
              <a:rPr lang="en-US" sz="3200" b="1" i="0" u="none" strike="noStrike" cap="none" dirty="0" err="1">
                <a:solidFill>
                  <a:srgbClr val="FF0000"/>
                </a:solidFill>
                <a:sym typeface="Arial"/>
              </a:rPr>
              <a:t>第一節</a:t>
            </a:r>
            <a:r>
              <a:rPr lang="en-US" sz="3200" b="1" i="0" u="none" strike="noStrike" cap="none" dirty="0">
                <a:solidFill>
                  <a:srgbClr val="FF0000"/>
                </a:solidFill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rgbClr val="FF0000"/>
                </a:solidFill>
                <a:sym typeface="Arial"/>
              </a:rPr>
              <a:t>民意的意義</a:t>
            </a:r>
            <a:endParaRPr lang="en-US" sz="3200" b="1" i="0" u="none" strike="noStrike" cap="none" dirty="0">
              <a:solidFill>
                <a:srgbClr val="FF0000"/>
              </a:solidFill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B2B2B2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rgbClr val="B2B2B2"/>
                </a:solidFill>
                <a:sym typeface="Arial"/>
              </a:rPr>
              <a:t>第二節</a:t>
            </a:r>
            <a:r>
              <a:rPr lang="en-US" sz="3200" b="0" i="0" u="none" strike="noStrike" cap="none" dirty="0">
                <a:solidFill>
                  <a:srgbClr val="B2B2B2"/>
                </a:solidFill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B2B2B2"/>
                </a:solidFill>
                <a:sym typeface="Arial"/>
              </a:rPr>
              <a:t>民意的表達</a:t>
            </a:r>
            <a:endParaRPr lang="en-US" sz="3200" b="0" i="0" u="none" strike="noStrike" cap="none" dirty="0">
              <a:solidFill>
                <a:srgbClr val="B2B2B2"/>
              </a:solidFill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B2B2B2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rgbClr val="B2B2B2"/>
                </a:solidFill>
                <a:sym typeface="Arial"/>
              </a:rPr>
              <a:t>第三節</a:t>
            </a:r>
            <a:r>
              <a:rPr lang="en-US" sz="3200" b="0" i="0" u="none" strike="noStrike" cap="none" dirty="0">
                <a:solidFill>
                  <a:srgbClr val="B2B2B2"/>
                </a:solidFill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B2B2B2"/>
                </a:solidFill>
                <a:sym typeface="Arial"/>
              </a:rPr>
              <a:t>媒體與政治生活</a:t>
            </a:r>
            <a:endParaRPr lang="en-US" sz="3200" b="0" i="0" u="none" strike="noStrike" cap="none" dirty="0">
              <a:solidFill>
                <a:srgbClr val="B2B2B2"/>
              </a:solidFill>
              <a:sym typeface="Arial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sym typeface="Arial"/>
              </a:rPr>
              <a:t>3</a:t>
            </a:fld>
            <a:endParaRPr lang="en-US" sz="1400" b="0" i="0" u="none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107950" y="836612"/>
            <a:ext cx="8229600" cy="900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4000" b="1" i="0" u="none" strike="noStrike" cap="none" dirty="0" err="1">
                <a:solidFill>
                  <a:schemeClr val="dk1"/>
                </a:solidFill>
                <a:sym typeface="Arial"/>
              </a:rPr>
              <a:t>科學抽樣的重要性</a:t>
            </a:r>
            <a:endParaRPr lang="en-US" sz="4000" b="1" i="0" u="none" strike="noStrike" cap="none" dirty="0">
              <a:solidFill>
                <a:schemeClr val="dk1"/>
              </a:solidFill>
              <a:sym typeface="Arial"/>
            </a:endParaRPr>
          </a:p>
        </p:txBody>
      </p:sp>
      <p:pic>
        <p:nvPicPr>
          <p:cNvPr id="104" name="Shape 10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-107950" y="-171450"/>
            <a:ext cx="2447925" cy="103663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Shape 105"/>
          <p:cNvSpPr txBox="1"/>
          <p:nvPr/>
        </p:nvSpPr>
        <p:spPr>
          <a:xfrm>
            <a:off x="250825" y="1700211"/>
            <a:ext cx="8281986" cy="33242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000" b="0" i="0" u="none" dirty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1936年，美國 </a:t>
            </a:r>
            <a:r>
              <a:rPr lang="en-US" sz="3000" b="0" i="0" u="none" dirty="0" err="1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羅斯福總統準備競選連任，對手是代表共和黨的候選人藍頓</a:t>
            </a:r>
            <a:r>
              <a:rPr lang="en-US" sz="3000" b="0" i="0" u="none" dirty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。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000" b="0" i="0" u="none" dirty="0" err="1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文學文摘（Literary</a:t>
            </a:r>
            <a:r>
              <a:rPr lang="en-US" sz="3000" b="0" i="0" u="none" dirty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 Digest）雜誌依據高達約240萬份回答的問卷，預測藍頓會以57％比43％大勝羅斯福。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000" b="0" i="0" u="none" dirty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選舉結果羅斯福以62.5％比37.5％獲得壓倒性的勝利。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53"/>
          <a:stretch/>
        </p:blipFill>
        <p:spPr bwMode="auto">
          <a:xfrm>
            <a:off x="3203848" y="4707274"/>
            <a:ext cx="2520280" cy="1710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sym typeface="Arial"/>
              </a:rPr>
              <a:t>4</a:t>
            </a:fld>
            <a:endParaRPr lang="en-US" sz="1400" b="0" i="0" u="none" dirty="0">
              <a:solidFill>
                <a:schemeClr val="dk1"/>
              </a:solidFill>
              <a:sym typeface="Arial"/>
            </a:endParaRPr>
          </a:p>
        </p:txBody>
      </p:sp>
      <p:pic>
        <p:nvPicPr>
          <p:cNvPr id="111" name="Shape 1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84662" y="3932237"/>
            <a:ext cx="4627561" cy="2408236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323850" y="865187"/>
            <a:ext cx="8496299" cy="49688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000" b="0" i="0" u="none" strike="noStrike" cap="none" dirty="0">
                <a:solidFill>
                  <a:schemeClr val="dk1"/>
                </a:solidFill>
                <a:sym typeface="Arial"/>
              </a:rPr>
              <a:t>蓋洛普（Gallup）公司才剛成立，僅使用了5萬個樣本（以全美年滿20歲以上具有投票權的民眾為母體），</a:t>
            </a:r>
            <a:r>
              <a:rPr lang="en-US" sz="3000" b="0" i="0" u="none" strike="noStrike" cap="none" dirty="0" err="1">
                <a:solidFill>
                  <a:schemeClr val="dk1"/>
                </a:solidFill>
                <a:sym typeface="Arial"/>
              </a:rPr>
              <a:t>便正確的預測羅斯福會贏</a:t>
            </a:r>
            <a:r>
              <a:rPr lang="en-US" sz="3000" b="0" i="0" u="none" strike="noStrike" cap="none" dirty="0">
                <a:solidFill>
                  <a:schemeClr val="dk1"/>
                </a:solidFill>
                <a:sym typeface="Arial"/>
              </a:rPr>
              <a:t>。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000" b="0" i="0" u="none" strike="noStrike" cap="none" dirty="0">
                <a:solidFill>
                  <a:schemeClr val="dk1"/>
                </a:solidFill>
                <a:sym typeface="Arial"/>
              </a:rPr>
              <a:t>文學文摘寄出1千萬份問卷，姓名及地址的來源是他們的訂戶、電話簿及一些俱樂部的會員。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000" b="0" i="0" u="none" strike="noStrike" cap="none" dirty="0" err="1">
                <a:solidFill>
                  <a:schemeClr val="dk1"/>
                </a:solidFill>
                <a:sym typeface="Arial"/>
              </a:rPr>
              <a:t>訂閱他們雜誌者，顯然是一群特定的人。這種抽樣過程有排除窮人的傾向</a:t>
            </a:r>
            <a:r>
              <a:rPr lang="en-US" sz="3000" b="0" i="0" u="none" strike="noStrike" cap="none" dirty="0">
                <a:solidFill>
                  <a:schemeClr val="dk1"/>
                </a:solidFill>
                <a:sym typeface="Arial"/>
              </a:rPr>
              <a:t>。</a:t>
            </a:r>
          </a:p>
        </p:txBody>
      </p:sp>
      <p:pic>
        <p:nvPicPr>
          <p:cNvPr id="113" name="Shape 1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07950" y="-171450"/>
            <a:ext cx="2447925" cy="1036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sym typeface="Arial"/>
              </a:rPr>
              <a:t>5</a:t>
            </a:fld>
            <a:endParaRPr lang="en-US" sz="1400" b="0" i="0" u="none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395287" y="8366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FF"/>
              </a:buClr>
              <a:buSzPct val="25000"/>
              <a:buFont typeface="Arial"/>
              <a:buNone/>
            </a:pPr>
            <a:r>
              <a:rPr lang="en-US" sz="4000" b="1" i="0" u="none" strike="noStrike" cap="none" dirty="0" err="1">
                <a:solidFill>
                  <a:srgbClr val="0099FF"/>
                </a:solidFill>
                <a:sym typeface="Arial"/>
              </a:rPr>
              <a:t>何謂民意</a:t>
            </a:r>
            <a:r>
              <a:rPr lang="en-US" sz="4000" b="1" i="0" u="none" strike="noStrike" cap="none" dirty="0">
                <a:solidFill>
                  <a:srgbClr val="0099FF"/>
                </a:solidFill>
                <a:sym typeface="Arial"/>
              </a:rPr>
              <a:t>？</a:t>
            </a:r>
            <a:br>
              <a:rPr lang="en-US" sz="4000" b="1" i="0" u="none" strike="noStrike" cap="none" dirty="0">
                <a:solidFill>
                  <a:srgbClr val="0099FF"/>
                </a:solidFill>
                <a:sym typeface="Arial"/>
              </a:rPr>
            </a:br>
            <a:r>
              <a:rPr lang="en-US" sz="4000" b="1" i="0" u="none" strike="noStrike" cap="none" dirty="0" err="1">
                <a:solidFill>
                  <a:srgbClr val="0099FF"/>
                </a:solidFill>
                <a:sym typeface="Arial"/>
              </a:rPr>
              <a:t>每個人的意見都可以稱做民意嗎</a:t>
            </a:r>
            <a:r>
              <a:rPr lang="en-US" sz="4000" b="1" i="0" u="none" strike="noStrike" cap="none" dirty="0">
                <a:solidFill>
                  <a:srgbClr val="0099FF"/>
                </a:solidFill>
                <a:sym typeface="Arial"/>
              </a:rPr>
              <a:t>？</a:t>
            </a:r>
            <a:r>
              <a:rPr lang="en-US" sz="4000" b="1" i="0" u="none" strike="noStrike" cap="none" dirty="0">
                <a:solidFill>
                  <a:srgbClr val="FFFF00"/>
                </a:solidFill>
                <a:sym typeface="Arial"/>
              </a:rPr>
              <a:t> </a:t>
            </a:r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468312" y="2060575"/>
            <a:ext cx="8229600" cy="43370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000" b="0" i="0" u="none" strike="noStrike" cap="none" dirty="0">
                <a:solidFill>
                  <a:schemeClr val="dk1"/>
                </a:solidFill>
                <a:sym typeface="Arial"/>
              </a:rPr>
              <a:t>（</a:t>
            </a:r>
            <a:r>
              <a:rPr lang="en-US" sz="3000" b="0" i="0" u="none" strike="noStrike" cap="none" dirty="0" err="1">
                <a:solidFill>
                  <a:schemeClr val="dk1"/>
                </a:solidFill>
                <a:sym typeface="Arial"/>
              </a:rPr>
              <a:t>一）學者對民意的定義</a:t>
            </a:r>
            <a:endParaRPr lang="en-US" sz="3000" b="0" i="0" u="none" strike="noStrike" cap="none" dirty="0">
              <a:solidFill>
                <a:schemeClr val="dk1"/>
              </a:solidFill>
              <a:sym typeface="Arial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000" b="0" i="0" u="none" strike="noStrike" cap="none" dirty="0" err="1">
                <a:solidFill>
                  <a:schemeClr val="dk1"/>
                </a:solidFill>
                <a:sym typeface="Arial"/>
              </a:rPr>
              <a:t>韓納西（Bernard</a:t>
            </a:r>
            <a:r>
              <a:rPr lang="en-US" sz="3000" b="0" i="0" u="none" strike="noStrike" cap="none" dirty="0">
                <a:solidFill>
                  <a:schemeClr val="dk1"/>
                </a:solidFill>
                <a:sym typeface="Arial"/>
              </a:rPr>
              <a:t> C. </a:t>
            </a:r>
            <a:r>
              <a:rPr lang="en-US" sz="3000" b="0" i="0" u="none" strike="noStrike" cap="none" dirty="0" err="1">
                <a:solidFill>
                  <a:schemeClr val="dk1"/>
                </a:solidFill>
                <a:sym typeface="Arial"/>
              </a:rPr>
              <a:t>Hennessy）將</a:t>
            </a:r>
            <a:r>
              <a:rPr lang="en-US" sz="3000" b="1" i="0" u="none" strike="noStrike" cap="none" dirty="0" err="1">
                <a:solidFill>
                  <a:srgbClr val="FF3C00"/>
                </a:solidFill>
                <a:sym typeface="Arial"/>
              </a:rPr>
              <a:t>民意</a:t>
            </a:r>
            <a:r>
              <a:rPr lang="en-US" sz="3000" b="0" i="0" u="none" strike="noStrike" cap="none" dirty="0" err="1">
                <a:solidFill>
                  <a:schemeClr val="dk1"/>
                </a:solidFill>
                <a:sym typeface="Arial"/>
              </a:rPr>
              <a:t>定義為「在一項重要問題上，由一群顯著的大眾所表示出來偏好的綜合</a:t>
            </a:r>
            <a:r>
              <a:rPr lang="en-US" sz="3000" b="0" i="0" u="none" strike="noStrike" cap="none" dirty="0">
                <a:solidFill>
                  <a:schemeClr val="dk1"/>
                </a:solidFill>
                <a:sym typeface="Arial"/>
              </a:rPr>
              <a:t>」。</a:t>
            </a:r>
          </a:p>
        </p:txBody>
      </p:sp>
      <p:sp useBgFill="1">
        <p:nvSpPr>
          <p:cNvPr id="121" name="Shape 121"/>
          <p:cNvSpPr txBox="1"/>
          <p:nvPr/>
        </p:nvSpPr>
        <p:spPr>
          <a:xfrm>
            <a:off x="-34925" y="-28575"/>
            <a:ext cx="4319587" cy="769937"/>
          </a:xfrm>
          <a:prstGeom prst="rect">
            <a:avLst/>
          </a:prstGeom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Arial"/>
              <a:buNone/>
            </a:pPr>
            <a:r>
              <a:rPr lang="en-US" sz="4400" b="1" i="0" u="none" dirty="0" err="1">
                <a:solidFill>
                  <a:srgbClr val="FFFF00"/>
                </a:solidFill>
                <a:latin typeface="標楷體" pitchFamily="65" charset="-120"/>
                <a:ea typeface="標楷體" pitchFamily="65" charset="-120"/>
                <a:sym typeface="Arial"/>
              </a:rPr>
              <a:t>一</a:t>
            </a:r>
            <a:r>
              <a:rPr lang="en-US" sz="4400" b="1" i="0" u="none" dirty="0" err="1" smtClean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  <a:sym typeface="Arial"/>
              </a:rPr>
              <a:t>、民意的概念</a:t>
            </a:r>
            <a:endParaRPr lang="en-US" sz="4400" b="1" i="0" u="none" dirty="0">
              <a:solidFill>
                <a:srgbClr val="FFFF00"/>
              </a:solidFill>
              <a:latin typeface="標楷體" pitchFamily="65" charset="-120"/>
              <a:ea typeface="標楷體" pitchFamily="65" charset="-120"/>
              <a:sym typeface="Arial"/>
            </a:endParaRPr>
          </a:p>
        </p:txBody>
      </p:sp>
      <p:pic>
        <p:nvPicPr>
          <p:cNvPr id="122" name="Shape 1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95962" y="3933825"/>
            <a:ext cx="3024187" cy="22431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sym typeface="Arial"/>
              </a:rPr>
              <a:t>6</a:t>
            </a:fld>
            <a:endParaRPr lang="en-US" sz="1400" b="0" i="0" u="none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395287" y="908050"/>
            <a:ext cx="8229600" cy="237648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000" b="0" i="0" u="none" strike="noStrike" cap="none" dirty="0" err="1">
                <a:solidFill>
                  <a:schemeClr val="dk1"/>
                </a:solidFill>
                <a:sym typeface="Arial"/>
              </a:rPr>
              <a:t>基氏（V</a:t>
            </a:r>
            <a:r>
              <a:rPr lang="en-US" sz="3000" b="0" i="0" u="none" strike="noStrike" cap="none" dirty="0">
                <a:solidFill>
                  <a:schemeClr val="dk1"/>
                </a:solidFill>
                <a:sym typeface="Arial"/>
              </a:rPr>
              <a:t>. O. Key, Jr.）</a:t>
            </a:r>
            <a:r>
              <a:rPr lang="en-US" sz="3000" b="0" i="0" u="none" strike="noStrike" cap="none" dirty="0" err="1">
                <a:solidFill>
                  <a:schemeClr val="dk1"/>
                </a:solidFill>
                <a:sym typeface="Arial"/>
              </a:rPr>
              <a:t>將</a:t>
            </a:r>
            <a:r>
              <a:rPr lang="en-US" sz="3000" b="1" i="0" u="none" strike="noStrike" cap="none" dirty="0" err="1">
                <a:solidFill>
                  <a:srgbClr val="FF3C00"/>
                </a:solidFill>
                <a:sym typeface="Arial"/>
              </a:rPr>
              <a:t>民意</a:t>
            </a:r>
            <a:r>
              <a:rPr lang="en-US" sz="3000" b="0" i="0" u="none" strike="noStrike" cap="none" dirty="0" err="1">
                <a:solidFill>
                  <a:schemeClr val="dk1"/>
                </a:solidFill>
                <a:sym typeface="Arial"/>
              </a:rPr>
              <a:t>定義為「一些政府要慎重注意的民眾意見</a:t>
            </a:r>
            <a:r>
              <a:rPr lang="en-US" sz="3000" b="0" i="0" u="none" strike="noStrike" cap="none" dirty="0">
                <a:solidFill>
                  <a:schemeClr val="dk1"/>
                </a:solidFill>
                <a:sym typeface="Arial"/>
              </a:rPr>
              <a:t>」。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3000" b="0" i="0" u="none" strike="noStrike" cap="none" dirty="0" err="1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這些意見的內容，包括民眾對於候選人的意見、政黨的看法、對於政府表現的態度、對於公共事務的判斷，以及對於政府的期望等</a:t>
            </a:r>
            <a:r>
              <a:rPr lang="en-US" sz="3000" b="0" i="0" u="none" strike="noStrike" cap="none" dirty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。</a:t>
            </a: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000" b="0" i="0" u="none" strike="noStrike" cap="none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29" name="Shape 129"/>
          <p:cNvSpPr txBox="1"/>
          <p:nvPr/>
        </p:nvSpPr>
        <p:spPr>
          <a:xfrm>
            <a:off x="-34925" y="-28575"/>
            <a:ext cx="4319587" cy="76993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Arial"/>
              <a:buNone/>
            </a:pPr>
            <a:r>
              <a:rPr lang="en-US" sz="4400" b="1" i="0" u="none" dirty="0" err="1">
                <a:solidFill>
                  <a:srgbClr val="FFFF00"/>
                </a:solidFill>
                <a:latin typeface="標楷體" pitchFamily="65" charset="-120"/>
                <a:ea typeface="標楷體" pitchFamily="65" charset="-120"/>
                <a:sym typeface="Arial"/>
              </a:rPr>
              <a:t>一、民意的概念</a:t>
            </a:r>
            <a:endParaRPr lang="en-US" sz="4400" b="1" i="0" u="none" dirty="0">
              <a:solidFill>
                <a:srgbClr val="FFFF00"/>
              </a:solidFill>
              <a:latin typeface="標楷體" pitchFamily="65" charset="-120"/>
              <a:ea typeface="標楷體" pitchFamily="65" charset="-120"/>
              <a:sym typeface="Arial"/>
            </a:endParaRPr>
          </a:p>
        </p:txBody>
      </p:sp>
      <p:pic>
        <p:nvPicPr>
          <p:cNvPr id="130" name="Shape 1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08625" y="3573462"/>
            <a:ext cx="3082924" cy="25257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sym typeface="Arial"/>
              </a:rPr>
              <a:t>7</a:t>
            </a:fld>
            <a:endParaRPr lang="en-US" sz="1400" b="0" i="0" u="none" dirty="0">
              <a:solidFill>
                <a:schemeClr val="dk1"/>
              </a:solidFill>
              <a:sym typeface="Arial"/>
            </a:endParaRPr>
          </a:p>
        </p:txBody>
      </p:sp>
      <p:pic>
        <p:nvPicPr>
          <p:cNvPr id="136" name="Shape 136" descr="4611178-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 rot="-360000">
            <a:off x="5518150" y="2592387"/>
            <a:ext cx="2403474" cy="3600450"/>
          </a:xfrm>
          <a:prstGeom prst="rect">
            <a:avLst/>
          </a:prstGeom>
          <a:noFill/>
          <a:ln w="31750" cap="flat" cmpd="sng">
            <a:solidFill>
              <a:srgbClr val="996633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137" name="Shape 137"/>
          <p:cNvSpPr txBox="1"/>
          <p:nvPr/>
        </p:nvSpPr>
        <p:spPr>
          <a:xfrm>
            <a:off x="0" y="836612"/>
            <a:ext cx="2124868" cy="55403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000" b="0" i="0" u="none" dirty="0" err="1" smtClean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民意的意涵</a:t>
            </a:r>
            <a:endParaRPr lang="en-US" sz="3000" b="0" i="0" u="none" dirty="0">
              <a:solidFill>
                <a:schemeClr val="dk1"/>
              </a:solidFill>
              <a:latin typeface="標楷體" pitchFamily="65" charset="-120"/>
              <a:ea typeface="標楷體" pitchFamily="65" charset="-120"/>
              <a:sym typeface="Arial"/>
            </a:endParaRPr>
          </a:p>
        </p:txBody>
      </p:sp>
      <p:sp>
        <p:nvSpPr>
          <p:cNvPr id="138" name="Shape 138"/>
          <p:cNvSpPr txBox="1"/>
          <p:nvPr/>
        </p:nvSpPr>
        <p:spPr>
          <a:xfrm>
            <a:off x="323850" y="1412875"/>
            <a:ext cx="8496299" cy="1477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000" b="0" i="0" u="none" dirty="0" err="1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指民眾對於公共事務、特定政策或政治人物所表達出來的集體意見。但是，民意並非所有人的共同意見</a:t>
            </a:r>
            <a:r>
              <a:rPr lang="en-US" sz="3000" b="0" i="0" u="none" dirty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。</a:t>
            </a:r>
          </a:p>
        </p:txBody>
      </p:sp>
      <p:sp>
        <p:nvSpPr>
          <p:cNvPr id="139" name="Shape 139"/>
          <p:cNvSpPr txBox="1"/>
          <p:nvPr/>
        </p:nvSpPr>
        <p:spPr>
          <a:xfrm>
            <a:off x="-34925" y="-28575"/>
            <a:ext cx="4319587" cy="76993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Arial"/>
              <a:buNone/>
            </a:pPr>
            <a:r>
              <a:rPr lang="en-US" sz="4400" b="1" i="0" u="none" dirty="0" err="1">
                <a:solidFill>
                  <a:srgbClr val="FFFF00"/>
                </a:solidFill>
                <a:latin typeface="標楷體" pitchFamily="65" charset="-120"/>
                <a:ea typeface="標楷體" pitchFamily="65" charset="-120"/>
                <a:sym typeface="Arial"/>
              </a:rPr>
              <a:t>一、民意的概念</a:t>
            </a:r>
            <a:endParaRPr lang="en-US" sz="4400" b="1" i="0" u="none" dirty="0">
              <a:solidFill>
                <a:srgbClr val="FFFF00"/>
              </a:solidFill>
              <a:latin typeface="標楷體" pitchFamily="65" charset="-120"/>
              <a:ea typeface="標楷體" pitchFamily="65" charset="-120"/>
              <a:sym typeface="Arial"/>
            </a:endParaRPr>
          </a:p>
        </p:txBody>
      </p:sp>
      <p:pic>
        <p:nvPicPr>
          <p:cNvPr id="140" name="Shape 1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9386" y="2803525"/>
            <a:ext cx="5087936" cy="3346449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Shape 141"/>
          <p:cNvSpPr txBox="1"/>
          <p:nvPr/>
        </p:nvSpPr>
        <p:spPr>
          <a:xfrm>
            <a:off x="539750" y="3138486"/>
            <a:ext cx="4572000" cy="281079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800" b="0" i="0" u="none" dirty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政府執政會</a:t>
            </a:r>
            <a:r>
              <a:rPr lang="en-US" sz="2800" b="0" i="0" u="none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sym typeface="Arial"/>
              </a:rPr>
              <a:t>順應多數人的意見做為施政原則</a:t>
            </a:r>
            <a:r>
              <a:rPr lang="en-US" sz="2800" b="0" i="0" u="none" dirty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，但對於少數或弱勢族群，則也可能採取照顧協助的優惠性差別待遇。例如：辦理65歲以上農民的老農津貼。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sym typeface="Arial"/>
              </a:rPr>
              <a:t>8</a:t>
            </a:fld>
            <a:endParaRPr lang="en-US" sz="1400" b="0" i="0" u="none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323850" y="980728"/>
            <a:ext cx="3455986" cy="92427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000" b="1" i="0" u="none" strike="noStrike" cap="none" dirty="0">
                <a:solidFill>
                  <a:schemeClr val="dk1"/>
                </a:solidFill>
                <a:sym typeface="Arial"/>
              </a:rPr>
              <a:t>（</a:t>
            </a:r>
            <a:r>
              <a:rPr lang="en-US" sz="3000" b="1" i="0" u="none" strike="noStrike" cap="none" dirty="0" err="1">
                <a:solidFill>
                  <a:schemeClr val="dk1"/>
                </a:solidFill>
                <a:sym typeface="Arial"/>
              </a:rPr>
              <a:t>一）民意的特性</a:t>
            </a:r>
            <a:endParaRPr lang="en-US" sz="3000" b="1" i="0" u="none" strike="noStrike" cap="none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48" name="Shape 148"/>
          <p:cNvSpPr txBox="1"/>
          <p:nvPr/>
        </p:nvSpPr>
        <p:spPr>
          <a:xfrm>
            <a:off x="0" y="-6350"/>
            <a:ext cx="5832474" cy="7683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Arial"/>
              <a:buNone/>
            </a:pPr>
            <a:r>
              <a:rPr lang="en-US" sz="4400" b="1" i="0" u="none" dirty="0" err="1">
                <a:solidFill>
                  <a:srgbClr val="FFFF00"/>
                </a:solidFill>
                <a:latin typeface="標楷體" pitchFamily="65" charset="-120"/>
                <a:ea typeface="標楷體" pitchFamily="65" charset="-120"/>
                <a:sym typeface="Arial"/>
              </a:rPr>
              <a:t>二、民意的特性與面向</a:t>
            </a:r>
            <a:endParaRPr lang="en-US" sz="4400" b="1" i="0" u="none" dirty="0">
              <a:solidFill>
                <a:srgbClr val="FFFF00"/>
              </a:solidFill>
              <a:latin typeface="標楷體" pitchFamily="65" charset="-120"/>
              <a:ea typeface="標楷體" pitchFamily="65" charset="-120"/>
              <a:sym typeface="Arial"/>
            </a:endParaRPr>
          </a:p>
        </p:txBody>
      </p:sp>
      <p:pic>
        <p:nvPicPr>
          <p:cNvPr id="149" name="Shape 1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47812" y="1195387"/>
            <a:ext cx="6261099" cy="4668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sym typeface="Arial"/>
              </a:rPr>
              <a:t>9</a:t>
            </a:fld>
            <a:endParaRPr lang="en-US" sz="1400" b="0" i="0" u="none" dirty="0">
              <a:solidFill>
                <a:schemeClr val="dk1"/>
              </a:solidFill>
              <a:sym typeface="Arial"/>
            </a:endParaRPr>
          </a:p>
        </p:txBody>
      </p:sp>
      <p:graphicFrame>
        <p:nvGraphicFramePr>
          <p:cNvPr id="155" name="Shape 155"/>
          <p:cNvGraphicFramePr/>
          <p:nvPr>
            <p:extLst>
              <p:ext uri="{D42A27DB-BD31-4B8C-83A1-F6EECF244321}">
                <p14:modId xmlns:p14="http://schemas.microsoft.com/office/powerpoint/2010/main" val="903833468"/>
              </p:ext>
            </p:extLst>
          </p:nvPr>
        </p:nvGraphicFramePr>
        <p:xfrm>
          <a:off x="457200" y="1125537"/>
          <a:ext cx="8229575" cy="3866525"/>
        </p:xfrm>
        <a:graphic>
          <a:graphicData uri="http://schemas.openxmlformats.org/drawingml/2006/table">
            <a:tbl>
              <a:tblPr>
                <a:noFill/>
                <a:tableStyleId>{B1E56998-31FD-415C-B568-33C179E3313F}</a:tableStyleId>
              </a:tblPr>
              <a:tblGrid>
                <a:gridCol w="16665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198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74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3000" b="0" i="0" u="none" strike="noStrike" cap="none" dirty="0" err="1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特性</a:t>
                      </a:r>
                      <a:endParaRPr lang="en-US" sz="3000" b="0" i="0" u="none" strike="noStrike" cap="none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Arial"/>
                        <a:sym typeface="Arial"/>
                      </a:endParaRPr>
                    </a:p>
                  </a:txBody>
                  <a:tcPr marL="0" marR="0" marT="45725" marB="45725">
                    <a:lnL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3000" b="0" i="0" u="none" strike="noStrike" cap="none" dirty="0" err="1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說明</a:t>
                      </a:r>
                      <a:endParaRPr lang="en-US" sz="3000" b="0" i="0" u="none" strike="noStrike" cap="none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Arial"/>
                        <a:sym typeface="Arial"/>
                      </a:endParaRPr>
                    </a:p>
                  </a:txBody>
                  <a:tcPr marL="0" marR="0" marT="45725" marB="45725">
                    <a:lnL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3000" b="0" i="0" u="none" strike="noStrike" cap="none" dirty="0" err="1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舉例</a:t>
                      </a:r>
                      <a:endParaRPr lang="en-US" sz="3000" b="0" i="0" u="none" strike="noStrike" cap="none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Arial"/>
                        <a:sym typeface="Arial"/>
                      </a:endParaRPr>
                    </a:p>
                  </a:txBody>
                  <a:tcPr marL="0" marR="0" marT="45725" marB="45725">
                    <a:lnL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78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3000" b="0" i="0" u="none" strike="noStrike" cap="none" dirty="0" err="1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不穩定性</a:t>
                      </a:r>
                      <a:r>
                        <a:rPr lang="en-US" sz="3000" b="0" i="0" u="none" strike="noStrike" cap="none" dirty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 </a:t>
                      </a:r>
                    </a:p>
                  </a:txBody>
                  <a:tcPr marL="0" marR="0" marT="45725" marB="45725">
                    <a:lnL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3000" b="0" i="0" u="none" strike="noStrike" cap="none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「</a:t>
                      </a:r>
                      <a:r>
                        <a:rPr lang="zh-TW" altLang="en-US" sz="3000" b="0" i="0" u="none" strike="noStrike" cap="none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民意如流水</a:t>
                      </a:r>
                      <a:r>
                        <a:rPr lang="zh-TW" altLang="en-US" sz="3000" b="0" i="0" u="none" strike="noStrike" cap="none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」是對於民意的不穩定性最好的註解。</a:t>
                      </a:r>
                      <a:endParaRPr lang="en-US" sz="3000" b="0" i="0" u="none" strike="noStrike" cap="none" dirty="0" smtClean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3000" b="0" i="0" u="none" strike="noStrike" cap="none" dirty="0" err="1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民眾的總體態度並非總是一成不變的</a:t>
                      </a:r>
                      <a:r>
                        <a:rPr lang="en-US" sz="3000" b="0" i="0" u="none" strike="noStrike" cap="none" dirty="0" err="1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，可能會受到環境、</a:t>
                      </a:r>
                      <a:r>
                        <a:rPr lang="en-US" sz="3000" b="0" i="0" u="none" strike="noStrike" cap="none" dirty="0" err="1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時空等外部因素而產生變化</a:t>
                      </a:r>
                      <a:r>
                        <a:rPr lang="zh-TW" altLang="en-US" sz="3000" b="0" i="0" u="none" strike="noStrike" cap="none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。</a:t>
                      </a:r>
                      <a:endParaRPr lang="en-US" sz="3000" b="0" i="0" u="none" strike="noStrike" cap="none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Arial"/>
                        <a:sym typeface="Arial"/>
                      </a:endParaRPr>
                    </a:p>
                  </a:txBody>
                  <a:tcPr marL="0" marR="0" marT="45725" marB="45725">
                    <a:lnL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3000" b="0" i="0" u="none" strike="noStrike" cap="none" dirty="0" err="1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九一一事件初期與後期的民意反映</a:t>
                      </a:r>
                      <a:endParaRPr lang="en-US" sz="3000" b="0" i="0" u="none" strike="noStrike" cap="none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Arial"/>
                        <a:sym typeface="Arial"/>
                      </a:endParaRPr>
                    </a:p>
                  </a:txBody>
                  <a:tcPr marL="0" marR="0" marT="45725" marB="45725">
                    <a:lnL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56" name="Shape 156"/>
          <p:cNvSpPr txBox="1"/>
          <p:nvPr/>
        </p:nvSpPr>
        <p:spPr>
          <a:xfrm>
            <a:off x="0" y="-6350"/>
            <a:ext cx="5832474" cy="7683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Arial"/>
              <a:buNone/>
            </a:pPr>
            <a:r>
              <a:rPr lang="en-US" sz="4400" b="1" i="0" u="none" dirty="0" err="1">
                <a:solidFill>
                  <a:srgbClr val="FFFF00"/>
                </a:solidFill>
                <a:latin typeface="標楷體" pitchFamily="65" charset="-120"/>
                <a:ea typeface="標楷體" pitchFamily="65" charset="-120"/>
                <a:sym typeface="Arial"/>
              </a:rPr>
              <a:t>二、民意的特性與面向</a:t>
            </a:r>
            <a:endParaRPr lang="en-US" sz="4400" b="1" i="0" u="none" dirty="0">
              <a:solidFill>
                <a:srgbClr val="FFFF00"/>
              </a:solidFill>
              <a:latin typeface="標楷體" pitchFamily="65" charset="-120"/>
              <a:ea typeface="標楷體" pitchFamily="65" charset="-120"/>
              <a:sym typeface="Arial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sym typeface="Arial"/>
              </a:rPr>
              <a:t>10</a:t>
            </a:fld>
            <a:endParaRPr lang="en-US" sz="1400" b="0" i="0" u="none" dirty="0">
              <a:solidFill>
                <a:schemeClr val="dk1"/>
              </a:solidFill>
              <a:sym typeface="Arial"/>
            </a:endParaRPr>
          </a:p>
        </p:txBody>
      </p:sp>
      <p:graphicFrame>
        <p:nvGraphicFramePr>
          <p:cNvPr id="162" name="Shape 162"/>
          <p:cNvGraphicFramePr/>
          <p:nvPr>
            <p:extLst>
              <p:ext uri="{D42A27DB-BD31-4B8C-83A1-F6EECF244321}">
                <p14:modId xmlns:p14="http://schemas.microsoft.com/office/powerpoint/2010/main" val="2635321673"/>
              </p:ext>
            </p:extLst>
          </p:nvPr>
        </p:nvGraphicFramePr>
        <p:xfrm>
          <a:off x="468312" y="1052512"/>
          <a:ext cx="8229575" cy="3409950"/>
        </p:xfrm>
        <a:graphic>
          <a:graphicData uri="http://schemas.openxmlformats.org/drawingml/2006/table">
            <a:tbl>
              <a:tblPr>
                <a:noFill/>
                <a:tableStyleId>{B1E56998-31FD-415C-B568-33C179E3313F}</a:tableStyleId>
              </a:tblPr>
              <a:tblGrid>
                <a:gridCol w="18113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750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74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3000" b="0" i="0" u="none" strike="noStrike" cap="none" dirty="0" err="1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特性</a:t>
                      </a:r>
                      <a:endParaRPr lang="en-US" sz="3000" b="0" i="0" u="none" strike="noStrike" cap="none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Arial"/>
                        <a:sym typeface="Arial"/>
                      </a:endParaRPr>
                    </a:p>
                  </a:txBody>
                  <a:tcPr marL="0" marR="0" marT="45725" marB="45725">
                    <a:lnL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3000" b="0" i="0" u="none" strike="noStrike" cap="none" dirty="0" err="1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說明</a:t>
                      </a:r>
                      <a:endParaRPr lang="en-US" sz="3000" b="0" i="0" u="none" strike="noStrike" cap="none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Arial"/>
                        <a:sym typeface="Arial"/>
                      </a:endParaRPr>
                    </a:p>
                  </a:txBody>
                  <a:tcPr marL="0" marR="0" marT="45725" marB="45725">
                    <a:lnL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3000" b="0" i="0" u="none" strike="noStrike" cap="none" dirty="0" err="1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舉例</a:t>
                      </a:r>
                      <a:endParaRPr lang="en-US" sz="3000" b="0" i="0" u="none" strike="noStrike" cap="none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Arial"/>
                        <a:sym typeface="Arial"/>
                      </a:endParaRPr>
                    </a:p>
                  </a:txBody>
                  <a:tcPr marL="0" marR="0" marT="45725" marB="45725">
                    <a:lnL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35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3000" b="0" i="0" u="none" strike="noStrike" cap="none" dirty="0" err="1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公開性</a:t>
                      </a:r>
                      <a:r>
                        <a:rPr lang="en-US" sz="3000" b="0" i="0" u="none" strike="noStrike" cap="none" dirty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 </a:t>
                      </a:r>
                    </a:p>
                  </a:txBody>
                  <a:tcPr marL="0" marR="0" marT="45725" marB="45725">
                    <a:lnL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3000" b="0" i="0" u="none" strike="noStrike" cap="none" dirty="0" err="1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民意必須公開，方能匯集整合，也才能夠具有影響力</a:t>
                      </a:r>
                      <a:endParaRPr lang="en-US" sz="3000" b="0" i="0" u="none" strike="noStrike" cap="none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Arial"/>
                        <a:sym typeface="Arial"/>
                      </a:endParaRPr>
                    </a:p>
                  </a:txBody>
                  <a:tcPr marL="0" marR="0" marT="45725" marB="45725">
                    <a:lnL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3000" b="0" i="0" u="none" strike="noStrike" cap="none" dirty="0" err="1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公民投票、選舉、官方或非官方所辦之民意調查，甚至是示威遊行抗議等</a:t>
                      </a:r>
                      <a:endParaRPr lang="en-US" sz="3000" b="0" i="0" u="none" strike="noStrike" cap="none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Arial"/>
                        <a:sym typeface="Arial"/>
                      </a:endParaRPr>
                    </a:p>
                  </a:txBody>
                  <a:tcPr marL="0" marR="0" marT="45725" marB="45725">
                    <a:lnL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63" name="Shape 163"/>
          <p:cNvSpPr txBox="1"/>
          <p:nvPr/>
        </p:nvSpPr>
        <p:spPr>
          <a:xfrm>
            <a:off x="0" y="-6350"/>
            <a:ext cx="5832474" cy="7683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Arial"/>
              <a:buNone/>
            </a:pPr>
            <a:r>
              <a:rPr lang="en-US" sz="4400" b="1" i="0" u="none" dirty="0" err="1">
                <a:solidFill>
                  <a:srgbClr val="FFFF00"/>
                </a:solidFill>
                <a:latin typeface="標楷體" pitchFamily="65" charset="-120"/>
                <a:ea typeface="標楷體" pitchFamily="65" charset="-120"/>
                <a:sym typeface="Arial"/>
              </a:rPr>
              <a:t>二、民意的特性與面向</a:t>
            </a:r>
            <a:endParaRPr lang="en-US" sz="4400" b="1" i="0" u="none" dirty="0">
              <a:solidFill>
                <a:srgbClr val="FFFF00"/>
              </a:solidFill>
              <a:latin typeface="標楷體" pitchFamily="65" charset="-120"/>
              <a:ea typeface="標楷體" pitchFamily="65" charset="-120"/>
              <a:sym typeface="Arial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sym typeface="Arial"/>
              </a:rPr>
              <a:t>11</a:t>
            </a:fld>
            <a:endParaRPr lang="en-US" sz="1400" b="0" i="0" u="none" dirty="0">
              <a:solidFill>
                <a:schemeClr val="dk1"/>
              </a:solidFill>
              <a:sym typeface="Arial"/>
            </a:endParaRPr>
          </a:p>
        </p:txBody>
      </p:sp>
      <p:grpSp>
        <p:nvGrpSpPr>
          <p:cNvPr id="169" name="Shape 169"/>
          <p:cNvGrpSpPr/>
          <p:nvPr/>
        </p:nvGrpSpPr>
        <p:grpSpPr>
          <a:xfrm>
            <a:off x="179512" y="1262877"/>
            <a:ext cx="8642350" cy="3565525"/>
            <a:chOff x="250825" y="1268412"/>
            <a:chExt cx="8642350" cy="3565525"/>
          </a:xfrm>
        </p:grpSpPr>
        <p:sp>
          <p:nvSpPr>
            <p:cNvPr id="170" name="Shape 170"/>
            <p:cNvSpPr txBox="1"/>
            <p:nvPr/>
          </p:nvSpPr>
          <p:spPr>
            <a:xfrm>
              <a:off x="250825" y="1268412"/>
              <a:ext cx="1584325" cy="547687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Arial"/>
                <a:buNone/>
              </a:pPr>
              <a:r>
                <a:rPr lang="en-US" sz="3000" b="0" i="0" u="none" dirty="0" err="1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特性</a:t>
              </a:r>
              <a:endParaRPr lang="en-US" sz="3000" b="0" i="0" u="none" dirty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endParaRPr>
            </a:p>
          </p:txBody>
        </p:sp>
        <p:sp>
          <p:nvSpPr>
            <p:cNvPr id="171" name="Shape 171"/>
            <p:cNvSpPr txBox="1"/>
            <p:nvPr/>
          </p:nvSpPr>
          <p:spPr>
            <a:xfrm>
              <a:off x="1835150" y="1268412"/>
              <a:ext cx="4178300" cy="547687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Arial"/>
                <a:buNone/>
              </a:pPr>
              <a:r>
                <a:rPr lang="en-US" sz="3000" b="0" i="0" u="none" dirty="0" err="1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說明</a:t>
              </a:r>
              <a:endParaRPr lang="en-US" sz="3000" b="0" i="0" u="none" dirty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endParaRPr>
            </a:p>
          </p:txBody>
        </p:sp>
        <p:sp>
          <p:nvSpPr>
            <p:cNvPr id="172" name="Shape 172"/>
            <p:cNvSpPr txBox="1"/>
            <p:nvPr/>
          </p:nvSpPr>
          <p:spPr>
            <a:xfrm>
              <a:off x="6013450" y="1268412"/>
              <a:ext cx="2879724" cy="547687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Arial"/>
                <a:buNone/>
              </a:pPr>
              <a:r>
                <a:rPr lang="en-US" sz="3000" b="0" i="0" u="none" dirty="0" err="1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舉例</a:t>
              </a:r>
              <a:endParaRPr lang="en-US" sz="3000" b="0" i="0" u="none" dirty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endParaRPr>
            </a:p>
          </p:txBody>
        </p:sp>
        <p:sp>
          <p:nvSpPr>
            <p:cNvPr id="173" name="Shape 173"/>
            <p:cNvSpPr txBox="1"/>
            <p:nvPr/>
          </p:nvSpPr>
          <p:spPr>
            <a:xfrm>
              <a:off x="250825" y="1816100"/>
              <a:ext cx="1584325" cy="3017837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Arial"/>
                <a:buNone/>
              </a:pPr>
              <a:r>
                <a:rPr lang="en-US" sz="3000" dirty="0" err="1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</a:rPr>
                <a:t>影響性</a:t>
              </a:r>
              <a:r>
                <a:rPr lang="en-US" sz="3000" dirty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</a:rPr>
                <a:t> </a:t>
              </a:r>
            </a:p>
          </p:txBody>
        </p:sp>
        <p:sp>
          <p:nvSpPr>
            <p:cNvPr id="174" name="Shape 174"/>
            <p:cNvSpPr txBox="1"/>
            <p:nvPr/>
          </p:nvSpPr>
          <p:spPr>
            <a:xfrm>
              <a:off x="1835150" y="1816100"/>
              <a:ext cx="4178300" cy="3017837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363537" marR="0" lvl="0" indent="-36353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Arial"/>
                <a:buNone/>
              </a:pPr>
              <a:r>
                <a:rPr lang="en-US" sz="3000" b="0" i="0" u="none" dirty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1.能對政府的施政方針造成影響</a:t>
              </a:r>
            </a:p>
            <a:p>
              <a:pPr marL="363537" marR="0" lvl="0" indent="-363537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Arial"/>
                <a:buNone/>
              </a:pPr>
              <a:r>
                <a:rPr lang="en-US" sz="3000" b="0" i="0" u="none" dirty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2.</a:t>
              </a:r>
              <a:r>
                <a:rPr lang="en-US" sz="3000" b="0" i="0" u="none" dirty="0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可以影響政黨</a:t>
              </a:r>
              <a:r>
                <a:rPr lang="zh-TW" altLang="en-US" sz="3000" b="0" i="0" u="none" dirty="0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主張</a:t>
              </a:r>
              <a:endParaRPr lang="en-US" sz="3000" b="0" i="0" u="none" dirty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endParaRPr>
            </a:p>
            <a:p>
              <a:pPr marL="363537" marR="0" lvl="0" indent="-363537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Arial"/>
                <a:buNone/>
              </a:pPr>
              <a:r>
                <a:rPr lang="en-US" sz="3000" b="0" i="0" u="none" dirty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3.會使利益團體針對某些議題抱持更堅定的立場</a:t>
              </a:r>
            </a:p>
          </p:txBody>
        </p:sp>
        <p:sp>
          <p:nvSpPr>
            <p:cNvPr id="175" name="Shape 175"/>
            <p:cNvSpPr txBox="1"/>
            <p:nvPr/>
          </p:nvSpPr>
          <p:spPr>
            <a:xfrm>
              <a:off x="6013450" y="1816100"/>
              <a:ext cx="2879724" cy="3017837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261936" marR="0" lvl="0" indent="-26193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Arial"/>
                <a:buNone/>
              </a:pPr>
              <a:r>
                <a:rPr lang="en-US" sz="3000" b="0" i="0" u="none" dirty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1.勞工基本薪資的調整</a:t>
              </a:r>
            </a:p>
            <a:p>
              <a:pPr marL="261936" marR="0" lvl="0" indent="-261936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Arial"/>
                <a:buNone/>
              </a:pPr>
              <a:r>
                <a:rPr lang="en-US" sz="3000" b="0" i="0" u="none" dirty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2</a:t>
              </a:r>
              <a:r>
                <a:rPr lang="en-US" sz="3000" b="0" i="0" u="none" dirty="0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.候選人</a:t>
              </a:r>
              <a:r>
                <a:rPr lang="zh-TW" altLang="en-US" sz="3000" b="0" i="0" u="none" dirty="0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提出有關食安的政見</a:t>
              </a:r>
              <a:r>
                <a:rPr lang="en-US" sz="3000" b="0" i="0" u="none" dirty="0" err="1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的依據</a:t>
              </a:r>
              <a:endParaRPr lang="en-US" sz="3000" b="0" i="0" u="none" dirty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endParaRPr>
            </a:p>
          </p:txBody>
        </p:sp>
        <p:cxnSp>
          <p:nvCxnSpPr>
            <p:cNvPr id="176" name="Shape 176"/>
            <p:cNvCxnSpPr/>
            <p:nvPr/>
          </p:nvCxnSpPr>
          <p:spPr>
            <a:xfrm>
              <a:off x="1835150" y="1268412"/>
              <a:ext cx="0" cy="3565525"/>
            </a:xfrm>
            <a:prstGeom prst="straightConnector1">
              <a:avLst/>
            </a:prstGeom>
            <a:noFill/>
            <a:ln w="12700" cap="flat" cmpd="sng">
              <a:solidFill>
                <a:srgbClr val="996633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77" name="Shape 177"/>
            <p:cNvCxnSpPr/>
            <p:nvPr/>
          </p:nvCxnSpPr>
          <p:spPr>
            <a:xfrm>
              <a:off x="6013450" y="1268412"/>
              <a:ext cx="0" cy="3565525"/>
            </a:xfrm>
            <a:prstGeom prst="straightConnector1">
              <a:avLst/>
            </a:prstGeom>
            <a:noFill/>
            <a:ln w="12700" cap="flat" cmpd="sng">
              <a:solidFill>
                <a:srgbClr val="996633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78" name="Shape 178"/>
            <p:cNvCxnSpPr/>
            <p:nvPr/>
          </p:nvCxnSpPr>
          <p:spPr>
            <a:xfrm>
              <a:off x="250825" y="1816100"/>
              <a:ext cx="8642349" cy="0"/>
            </a:xfrm>
            <a:prstGeom prst="straightConnector1">
              <a:avLst/>
            </a:prstGeom>
            <a:noFill/>
            <a:ln w="12700" cap="flat" cmpd="sng">
              <a:solidFill>
                <a:srgbClr val="996633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79" name="Shape 179"/>
            <p:cNvCxnSpPr/>
            <p:nvPr/>
          </p:nvCxnSpPr>
          <p:spPr>
            <a:xfrm>
              <a:off x="250825" y="1268412"/>
              <a:ext cx="0" cy="3565525"/>
            </a:xfrm>
            <a:prstGeom prst="straightConnector1">
              <a:avLst/>
            </a:prstGeom>
            <a:noFill/>
            <a:ln w="28575" cap="flat" cmpd="sng">
              <a:solidFill>
                <a:srgbClr val="996633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80" name="Shape 180"/>
            <p:cNvCxnSpPr/>
            <p:nvPr/>
          </p:nvCxnSpPr>
          <p:spPr>
            <a:xfrm>
              <a:off x="8893175" y="1268412"/>
              <a:ext cx="0" cy="3565525"/>
            </a:xfrm>
            <a:prstGeom prst="straightConnector1">
              <a:avLst/>
            </a:prstGeom>
            <a:noFill/>
            <a:ln w="28575" cap="flat" cmpd="sng">
              <a:solidFill>
                <a:srgbClr val="996633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81" name="Shape 181"/>
            <p:cNvCxnSpPr/>
            <p:nvPr/>
          </p:nvCxnSpPr>
          <p:spPr>
            <a:xfrm>
              <a:off x="250825" y="1268412"/>
              <a:ext cx="8642349" cy="0"/>
            </a:xfrm>
            <a:prstGeom prst="straightConnector1">
              <a:avLst/>
            </a:prstGeom>
            <a:noFill/>
            <a:ln w="28575" cap="flat" cmpd="sng">
              <a:solidFill>
                <a:srgbClr val="996633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82" name="Shape 182"/>
            <p:cNvCxnSpPr/>
            <p:nvPr/>
          </p:nvCxnSpPr>
          <p:spPr>
            <a:xfrm>
              <a:off x="250825" y="4833937"/>
              <a:ext cx="8642349" cy="0"/>
            </a:xfrm>
            <a:prstGeom prst="straightConnector1">
              <a:avLst/>
            </a:prstGeom>
            <a:noFill/>
            <a:ln w="12700" cap="flat" cmpd="sng">
              <a:solidFill>
                <a:srgbClr val="996633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sp>
        <p:nvSpPr>
          <p:cNvPr id="183" name="Shape 183"/>
          <p:cNvSpPr txBox="1"/>
          <p:nvPr/>
        </p:nvSpPr>
        <p:spPr>
          <a:xfrm>
            <a:off x="0" y="-6350"/>
            <a:ext cx="5832474" cy="7683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Arial"/>
              <a:buNone/>
            </a:pPr>
            <a:r>
              <a:rPr lang="en-US" sz="4400" b="1" i="0" u="none" dirty="0" err="1">
                <a:solidFill>
                  <a:srgbClr val="FFFF00"/>
                </a:solidFill>
                <a:latin typeface="標楷體" pitchFamily="65" charset="-120"/>
                <a:ea typeface="標楷體" pitchFamily="65" charset="-120"/>
                <a:sym typeface="Arial"/>
              </a:rPr>
              <a:t>二、民意的特性與面向</a:t>
            </a:r>
            <a:endParaRPr lang="en-US" sz="4400" b="1" i="0" u="none" dirty="0">
              <a:solidFill>
                <a:srgbClr val="FFFF00"/>
              </a:solidFill>
              <a:latin typeface="標楷體" pitchFamily="65" charset="-120"/>
              <a:ea typeface="標楷體" pitchFamily="65" charset="-120"/>
              <a:sym typeface="Arial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42723" y="5157192"/>
            <a:ext cx="7109639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b="1" dirty="0">
                <a:latin typeface="標楷體" pitchFamily="65" charset="-120"/>
                <a:ea typeface="標楷體" pitchFamily="65" charset="-120"/>
              </a:rPr>
              <a:t>食安問題受重視　候選人提出政見來</a:t>
            </a:r>
            <a:r>
              <a:rPr lang="zh-TW" altLang="en-US" sz="3000" b="1" dirty="0" smtClean="0">
                <a:latin typeface="標楷體" pitchFamily="65" charset="-120"/>
                <a:ea typeface="標楷體" pitchFamily="65" charset="-120"/>
              </a:rPr>
              <a:t>解套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dirty="0">
                <a:latin typeface="標楷體" pitchFamily="65" charset="-120"/>
                <a:ea typeface="標楷體" pitchFamily="65" charset="-120"/>
                <a:hlinkClick r:id="rId4"/>
              </a:rPr>
              <a:t>https://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  <a:hlinkClick r:id="rId4"/>
              </a:rPr>
              <a:t>www.youtube.com/watch?v=X-dfRS3RByY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048130"/>
            <a:ext cx="790958" cy="78181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sym typeface="Arial"/>
              </a:rPr>
              <a:t>12</a:t>
            </a:fld>
            <a:endParaRPr lang="en-US" sz="1400" b="0" i="0" u="none" dirty="0">
              <a:solidFill>
                <a:schemeClr val="dk1"/>
              </a:solidFill>
              <a:sym typeface="Arial"/>
            </a:endParaRPr>
          </a:p>
        </p:txBody>
      </p:sp>
      <p:graphicFrame>
        <p:nvGraphicFramePr>
          <p:cNvPr id="197" name="Shape 197"/>
          <p:cNvGraphicFramePr/>
          <p:nvPr>
            <p:extLst>
              <p:ext uri="{D42A27DB-BD31-4B8C-83A1-F6EECF244321}">
                <p14:modId xmlns:p14="http://schemas.microsoft.com/office/powerpoint/2010/main" val="1522120839"/>
              </p:ext>
            </p:extLst>
          </p:nvPr>
        </p:nvGraphicFramePr>
        <p:xfrm>
          <a:off x="250825" y="1196622"/>
          <a:ext cx="8642350" cy="3240490"/>
        </p:xfrm>
        <a:graphic>
          <a:graphicData uri="http://schemas.openxmlformats.org/drawingml/2006/table">
            <a:tbl>
              <a:tblPr>
                <a:noFill/>
                <a:tableStyleId>{B1E56998-31FD-415C-B568-33C179E3313F}</a:tableStyleId>
              </a:tblPr>
              <a:tblGrid>
                <a:gridCol w="15843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169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410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19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3000" b="0" i="0" u="none" strike="noStrike" cap="none" dirty="0" err="1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特性</a:t>
                      </a:r>
                      <a:endParaRPr lang="en-US" sz="3000" b="0" i="0" u="none" strike="noStrike" cap="none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Arial"/>
                        <a:sym typeface="Arial"/>
                      </a:endParaRPr>
                    </a:p>
                  </a:txBody>
                  <a:tcPr marL="0" marR="0" marT="45675" marB="45675">
                    <a:lnL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3000" b="0" i="0" u="none" strike="noStrike" cap="none" dirty="0" err="1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說明</a:t>
                      </a:r>
                      <a:endParaRPr lang="en-US" sz="3000" b="0" i="0" u="none" strike="noStrike" cap="none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Arial"/>
                        <a:sym typeface="Arial"/>
                      </a:endParaRPr>
                    </a:p>
                  </a:txBody>
                  <a:tcPr marL="0" marR="0" marT="45675" marB="45675">
                    <a:lnL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3000" b="0" i="0" u="none" strike="noStrike" cap="none" dirty="0" err="1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舉例</a:t>
                      </a:r>
                      <a:endParaRPr lang="en-US" sz="3000" b="0" i="0" u="none" strike="noStrike" cap="none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Arial"/>
                        <a:sym typeface="Arial"/>
                      </a:endParaRPr>
                    </a:p>
                  </a:txBody>
                  <a:tcPr marL="0" marR="0" marT="45675" marB="45675">
                    <a:lnL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2136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3000" b="0" i="0" u="none" strike="noStrike" cap="none" dirty="0" err="1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差異性</a:t>
                      </a:r>
                      <a:r>
                        <a:rPr lang="en-US" sz="3000" b="0" i="0" u="none" strike="noStrike" cap="none" dirty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 </a:t>
                      </a:r>
                    </a:p>
                  </a:txBody>
                  <a:tcPr marL="0" marR="0" marT="45675" marB="45675">
                    <a:lnL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3000" b="0" i="0" u="none" strike="noStrike" cap="none" dirty="0" err="1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對於各個議題民眾的立場不同，對議題支持或反對的強度也有差異</a:t>
                      </a:r>
                      <a:endParaRPr lang="en-US" sz="3000" b="0" i="0" u="none" strike="noStrike" cap="none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Arial"/>
                        <a:sym typeface="Arial"/>
                      </a:endParaRPr>
                    </a:p>
                  </a:txBody>
                  <a:tcPr marL="0" marR="0" marT="45675" marB="45675">
                    <a:lnL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3000" b="0" i="0" u="none" strike="noStrike" cap="none" dirty="0" err="1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Arial"/>
                          <a:sym typeface="Arial"/>
                        </a:rPr>
                        <a:t>蘇花公路山區路段改善計畫（簡稱蘇花改）的沿線居民，便有支持與反對等不同的聲浪</a:t>
                      </a:r>
                      <a:endParaRPr lang="en-US" sz="3000" b="0" i="0" u="none" strike="noStrike" cap="none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Arial"/>
                        <a:sym typeface="Arial"/>
                      </a:endParaRPr>
                    </a:p>
                  </a:txBody>
                  <a:tcPr marL="0" marR="0" marT="45675" marB="45675">
                    <a:lnL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98" name="Shape 198"/>
          <p:cNvSpPr txBox="1"/>
          <p:nvPr/>
        </p:nvSpPr>
        <p:spPr>
          <a:xfrm>
            <a:off x="0" y="-6350"/>
            <a:ext cx="5832474" cy="7683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Arial"/>
              <a:buNone/>
            </a:pPr>
            <a:r>
              <a:rPr lang="en-US" sz="4400" b="1" i="0" u="none" dirty="0" err="1">
                <a:solidFill>
                  <a:srgbClr val="FFFF00"/>
                </a:solidFill>
                <a:latin typeface="標楷體" pitchFamily="65" charset="-120"/>
                <a:ea typeface="標楷體" pitchFamily="65" charset="-120"/>
                <a:sym typeface="Arial"/>
              </a:rPr>
              <a:t>二、民意的特性與面向</a:t>
            </a:r>
            <a:endParaRPr lang="en-US" sz="4400" b="1" i="0" u="none" dirty="0">
              <a:solidFill>
                <a:srgbClr val="FFFF00"/>
              </a:solidFill>
              <a:latin typeface="標楷體" pitchFamily="65" charset="-120"/>
              <a:ea typeface="標楷體" pitchFamily="65" charset="-120"/>
              <a:sym typeface="Arial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sym typeface="Arial"/>
              </a:rPr>
              <a:t>13</a:t>
            </a:fld>
            <a:endParaRPr lang="en-US" sz="1400" b="0" i="0" u="none" dirty="0">
              <a:solidFill>
                <a:schemeClr val="dk1"/>
              </a:solidFill>
              <a:sym typeface="Arial"/>
            </a:endParaRPr>
          </a:p>
        </p:txBody>
      </p:sp>
      <p:pic>
        <p:nvPicPr>
          <p:cNvPr id="204" name="Shape 20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56112" y="563562"/>
            <a:ext cx="4859336" cy="3194049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Shape 205"/>
          <p:cNvSpPr txBox="1"/>
          <p:nvPr/>
        </p:nvSpPr>
        <p:spPr>
          <a:xfrm>
            <a:off x="0" y="-6350"/>
            <a:ext cx="5832474" cy="7683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Arial"/>
              <a:buNone/>
            </a:pPr>
            <a:r>
              <a:rPr lang="en-US" sz="4400" b="1" i="0" u="none" dirty="0" err="1">
                <a:solidFill>
                  <a:srgbClr val="FFFF00"/>
                </a:solidFill>
                <a:latin typeface="標楷體" pitchFamily="65" charset="-120"/>
                <a:ea typeface="標楷體" pitchFamily="65" charset="-120"/>
                <a:sym typeface="Arial"/>
              </a:rPr>
              <a:t>二、民意的特性與面向</a:t>
            </a:r>
            <a:endParaRPr lang="en-US" sz="4400" b="1" i="0" u="none" dirty="0">
              <a:solidFill>
                <a:srgbClr val="FFFF00"/>
              </a:solidFill>
              <a:latin typeface="標楷體" pitchFamily="65" charset="-120"/>
              <a:ea typeface="標楷體" pitchFamily="65" charset="-120"/>
              <a:sym typeface="Arial"/>
            </a:endParaRPr>
          </a:p>
        </p:txBody>
      </p:sp>
      <p:pic>
        <p:nvPicPr>
          <p:cNvPr id="206" name="Shape 20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1137" y="981075"/>
            <a:ext cx="4518025" cy="2879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Shape 20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08250" y="3514725"/>
            <a:ext cx="4549775" cy="28797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8" name="Shape 208"/>
          <p:cNvGrpSpPr/>
          <p:nvPr/>
        </p:nvGrpSpPr>
        <p:grpSpPr>
          <a:xfrm>
            <a:off x="211136" y="3357562"/>
            <a:ext cx="1849436" cy="1439862"/>
            <a:chOff x="0" y="0"/>
            <a:chExt cx="2147483647" cy="2147483647"/>
          </a:xfrm>
        </p:grpSpPr>
        <p:pic>
          <p:nvPicPr>
            <p:cNvPr id="209" name="Shape 209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0" y="0"/>
              <a:ext cx="2147483647" cy="214748364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0" name="Shape 210"/>
            <p:cNvSpPr txBox="1"/>
            <p:nvPr/>
          </p:nvSpPr>
          <p:spPr>
            <a:xfrm>
              <a:off x="393882537" y="584125373"/>
              <a:ext cx="1359717282" cy="867842351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CC"/>
                </a:buClr>
                <a:buSzPct val="25000"/>
                <a:buFont typeface="Arial"/>
                <a:buNone/>
              </a:pPr>
              <a:r>
                <a:rPr lang="en-US" sz="3200" b="0" i="0" u="none" dirty="0" err="1">
                  <a:solidFill>
                    <a:srgbClr val="3333CC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支持</a:t>
              </a:r>
              <a:endParaRPr lang="en-US" sz="3200" b="0" i="0" u="none" dirty="0">
                <a:solidFill>
                  <a:srgbClr val="3333CC"/>
                </a:solidFill>
                <a:latin typeface="標楷體" pitchFamily="65" charset="-120"/>
                <a:ea typeface="標楷體" pitchFamily="65" charset="-120"/>
                <a:sym typeface="Arial"/>
              </a:endParaRPr>
            </a:p>
          </p:txBody>
        </p:sp>
      </p:grpSp>
      <p:grpSp>
        <p:nvGrpSpPr>
          <p:cNvPr id="211" name="Shape 211"/>
          <p:cNvGrpSpPr/>
          <p:nvPr/>
        </p:nvGrpSpPr>
        <p:grpSpPr>
          <a:xfrm>
            <a:off x="6804025" y="3429000"/>
            <a:ext cx="1752600" cy="1439862"/>
            <a:chOff x="0" y="0"/>
            <a:chExt cx="2147483647" cy="2147483647"/>
          </a:xfrm>
        </p:grpSpPr>
        <p:pic>
          <p:nvPicPr>
            <p:cNvPr id="212" name="Shape 21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0" y="0"/>
              <a:ext cx="2147483647" cy="214748364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" name="Shape 213"/>
            <p:cNvSpPr txBox="1"/>
            <p:nvPr/>
          </p:nvSpPr>
          <p:spPr>
            <a:xfrm>
              <a:off x="355969681" y="636904758"/>
              <a:ext cx="1435545027" cy="86420258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25000"/>
                <a:buFont typeface="Arial"/>
                <a:buNone/>
              </a:pPr>
              <a:r>
                <a:rPr lang="en-US" sz="3200" b="0" i="0" u="none" dirty="0" err="1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反對</a:t>
              </a:r>
              <a:endParaRPr lang="en-US" sz="3200" b="0" i="0" u="none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sym typeface="Arial"/>
              </a:endParaRPr>
            </a:p>
          </p:txBody>
        </p:sp>
      </p:grpSp>
      <p:sp>
        <p:nvSpPr>
          <p:cNvPr id="214" name="Shape 214"/>
          <p:cNvSpPr txBox="1"/>
          <p:nvPr/>
        </p:nvSpPr>
        <p:spPr>
          <a:xfrm>
            <a:off x="4729162" y="785812"/>
            <a:ext cx="4287836" cy="26479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400" b="0" i="0" u="none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sym typeface="Arial"/>
              </a:rPr>
              <a:t>圖</a:t>
            </a:r>
            <a:r>
              <a:rPr lang="en-US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1-1-2 2010</a:t>
            </a:r>
            <a:r>
              <a:rPr lang="en-US" sz="2400" b="0" i="0" u="none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sym typeface="Arial"/>
              </a:rPr>
              <a:t>年底，行政院核定交通部公路總局開闢蘇花改，以改善蘇花公路用路品質。然而， </a:t>
            </a:r>
            <a:r>
              <a:rPr lang="en-US" sz="2400" b="0" i="0" u="none" dirty="0" err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sym typeface="Arial"/>
              </a:rPr>
              <a:t>多年來公路開發引起學者、環境保護人士護衛當地生態、文化的行動；即使是沿線居民，立場也有所不同</a:t>
            </a:r>
            <a:r>
              <a:rPr lang="en-US" sz="2400" b="0" i="0" u="none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sym typeface="Arial"/>
              </a:rPr>
              <a:t>。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sym typeface="Arial"/>
              </a:rPr>
              <a:t>14</a:t>
            </a:fld>
            <a:endParaRPr lang="en-US" sz="1400" b="0" i="0" u="none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220" name="Shape 220"/>
          <p:cNvSpPr txBox="1">
            <a:spLocks noGrp="1"/>
          </p:cNvSpPr>
          <p:nvPr>
            <p:ph type="title"/>
          </p:nvPr>
        </p:nvSpPr>
        <p:spPr>
          <a:xfrm>
            <a:off x="323850" y="771525"/>
            <a:ext cx="4751387" cy="7112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000" b="1" i="0" u="none" strike="noStrike" cap="none" dirty="0">
                <a:solidFill>
                  <a:schemeClr val="dk1"/>
                </a:solidFill>
                <a:sym typeface="Arial"/>
              </a:rPr>
              <a:t>（</a:t>
            </a:r>
            <a:r>
              <a:rPr lang="en-US" sz="3000" b="1" i="0" u="none" strike="noStrike" cap="none" dirty="0" err="1">
                <a:solidFill>
                  <a:schemeClr val="dk1"/>
                </a:solidFill>
                <a:sym typeface="Arial"/>
              </a:rPr>
              <a:t>二）民意的面向與類型</a:t>
            </a:r>
            <a:endParaRPr lang="en-US" sz="3000" b="1" i="0" u="none" strike="noStrike" cap="none" dirty="0">
              <a:solidFill>
                <a:schemeClr val="dk1"/>
              </a:solidFill>
              <a:sym typeface="Arial"/>
            </a:endParaRPr>
          </a:p>
        </p:txBody>
      </p:sp>
      <p:grpSp>
        <p:nvGrpSpPr>
          <p:cNvPr id="221" name="Shape 221"/>
          <p:cNvGrpSpPr/>
          <p:nvPr/>
        </p:nvGrpSpPr>
        <p:grpSpPr>
          <a:xfrm>
            <a:off x="457289" y="1911122"/>
            <a:ext cx="8266837" cy="4038158"/>
            <a:chOff x="457289" y="1911122"/>
            <a:chExt cx="8266837" cy="4038158"/>
          </a:xfrm>
        </p:grpSpPr>
        <p:sp>
          <p:nvSpPr>
            <p:cNvPr id="222" name="Shape 222"/>
            <p:cNvSpPr txBox="1"/>
            <p:nvPr/>
          </p:nvSpPr>
          <p:spPr>
            <a:xfrm>
              <a:off x="468312" y="1957386"/>
              <a:ext cx="2158999" cy="58102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Arial"/>
                <a:buNone/>
              </a:pPr>
              <a:r>
                <a:rPr lang="en-US" sz="3000" b="0" i="0" u="none" dirty="0" err="1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面向</a:t>
              </a:r>
              <a:endParaRPr lang="en-US" sz="3000" b="0" i="0" u="none" dirty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endParaRPr>
            </a:p>
          </p:txBody>
        </p:sp>
        <p:sp>
          <p:nvSpPr>
            <p:cNvPr id="223" name="Shape 223"/>
            <p:cNvSpPr txBox="1"/>
            <p:nvPr/>
          </p:nvSpPr>
          <p:spPr>
            <a:xfrm>
              <a:off x="2627311" y="1957386"/>
              <a:ext cx="6070600" cy="58102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Arial"/>
                <a:buNone/>
              </a:pPr>
              <a:r>
                <a:rPr lang="en-US" sz="3000" b="0" i="0" u="none" dirty="0" err="1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說明</a:t>
              </a:r>
              <a:endParaRPr lang="en-US" sz="3000" b="0" i="0" u="none" dirty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endParaRPr>
            </a:p>
          </p:txBody>
        </p:sp>
        <p:sp>
          <p:nvSpPr>
            <p:cNvPr id="224" name="Shape 224"/>
            <p:cNvSpPr txBox="1"/>
            <p:nvPr/>
          </p:nvSpPr>
          <p:spPr>
            <a:xfrm>
              <a:off x="468312" y="2538411"/>
              <a:ext cx="2158999" cy="100647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Arial"/>
                <a:buNone/>
              </a:pPr>
              <a:r>
                <a:rPr lang="en-US" sz="3200" b="1" i="0" u="none" dirty="0" err="1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民意的</a:t>
              </a:r>
              <a:endParaRPr lang="en-US" sz="3200" b="1" i="0" u="none" dirty="0" smtClean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Arial"/>
                <a:buNone/>
              </a:pPr>
              <a:r>
                <a:rPr lang="en-US" sz="3200" b="1" i="0" u="none" dirty="0" err="1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偏好</a:t>
              </a:r>
              <a:endParaRPr lang="en-US" sz="3200" b="1" i="0" u="none" dirty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endParaRPr>
            </a:p>
          </p:txBody>
        </p:sp>
        <p:sp>
          <p:nvSpPr>
            <p:cNvPr id="225" name="Shape 225"/>
            <p:cNvSpPr txBox="1"/>
            <p:nvPr/>
          </p:nvSpPr>
          <p:spPr>
            <a:xfrm>
              <a:off x="2627311" y="2538410"/>
              <a:ext cx="6070600" cy="1394645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lvl="0">
                <a:buClr>
                  <a:schemeClr val="dk1"/>
                </a:buClr>
                <a:buSzPct val="25000"/>
              </a:pPr>
              <a:r>
                <a:rPr lang="en-US" sz="3000" b="0" i="0" u="none" dirty="0" err="1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民眾</a:t>
              </a:r>
              <a:r>
                <a:rPr lang="zh-TW" altLang="en-US" sz="3000" b="0" i="0" u="none" dirty="0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對</a:t>
              </a:r>
              <a:r>
                <a:rPr lang="en-US" sz="3000" b="0" i="0" u="none" dirty="0" err="1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某項特定議題</a:t>
              </a:r>
              <a:r>
                <a:rPr lang="zh-TW" altLang="en-US" sz="3000" b="0" i="0" u="none" dirty="0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持「</a:t>
              </a:r>
              <a:r>
                <a:rPr lang="en-US" altLang="zh-TW" sz="3000" dirty="0" err="1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</a:rPr>
                <a:t>贊成</a:t>
              </a:r>
              <a:r>
                <a:rPr lang="zh-TW" altLang="en-US" sz="3000" dirty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</a:rPr>
                <a:t> 」 </a:t>
              </a:r>
              <a:r>
                <a:rPr lang="zh-TW" altLang="en-US" sz="3000" dirty="0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</a:rPr>
                <a:t>、 「 </a:t>
              </a:r>
              <a:r>
                <a:rPr lang="en-US" altLang="zh-TW" sz="3000" dirty="0" err="1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</a:rPr>
                <a:t>反對</a:t>
              </a:r>
              <a:r>
                <a:rPr lang="zh-TW" altLang="en-US" sz="3000" dirty="0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</a:rPr>
                <a:t>」或是「 </a:t>
              </a:r>
              <a:r>
                <a:rPr lang="en-US" sz="3000" b="0" i="0" u="none" dirty="0" err="1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無意見</a:t>
              </a:r>
              <a:r>
                <a:rPr lang="en-US" sz="3000" b="0" i="0" u="none" dirty="0" err="1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、</a:t>
              </a:r>
              <a:r>
                <a:rPr lang="en-US" sz="3000" b="0" i="0" u="none" dirty="0" err="1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不知道</a:t>
              </a:r>
              <a:r>
                <a:rPr lang="zh-TW" altLang="en-US" sz="3000" dirty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</a:rPr>
                <a:t> 」 </a:t>
              </a:r>
              <a:r>
                <a:rPr lang="en-US" sz="3000" b="0" i="0" u="none" dirty="0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等</a:t>
              </a:r>
              <a:endParaRPr lang="en-US" sz="3000" b="0" i="0" u="none" dirty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endParaRPr>
            </a:p>
          </p:txBody>
        </p:sp>
        <p:sp>
          <p:nvSpPr>
            <p:cNvPr id="226" name="Shape 226"/>
            <p:cNvSpPr txBox="1"/>
            <p:nvPr/>
          </p:nvSpPr>
          <p:spPr>
            <a:xfrm>
              <a:off x="457289" y="3933553"/>
              <a:ext cx="2158999" cy="1920875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Arial"/>
                <a:buNone/>
              </a:pPr>
              <a:r>
                <a:rPr lang="en-US" sz="3200" b="1" i="0" u="none" dirty="0" err="1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民意的</a:t>
              </a:r>
              <a:endParaRPr lang="en-US" sz="3200" b="1" i="0" u="none" dirty="0" smtClean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Arial"/>
                <a:buNone/>
              </a:pPr>
              <a:r>
                <a:rPr lang="en-US" sz="3200" b="1" i="0" u="none" dirty="0" err="1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強度</a:t>
              </a:r>
              <a:endParaRPr lang="en-US" sz="3200" b="1" i="0" u="none" dirty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endParaRPr>
            </a:p>
          </p:txBody>
        </p:sp>
        <p:sp>
          <p:nvSpPr>
            <p:cNvPr id="227" name="Shape 227"/>
            <p:cNvSpPr txBox="1"/>
            <p:nvPr/>
          </p:nvSpPr>
          <p:spPr>
            <a:xfrm>
              <a:off x="2653526" y="3898719"/>
              <a:ext cx="6070600" cy="1920875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lvl="0">
                <a:buClr>
                  <a:schemeClr val="dk1"/>
                </a:buClr>
                <a:buSzPct val="25000"/>
              </a:pPr>
              <a:r>
                <a:rPr lang="en-US" sz="3000" b="0" i="0" u="none" dirty="0" err="1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把偏好再區分出贊成或者反對的強弱程度，例如</a:t>
              </a:r>
              <a:r>
                <a:rPr lang="en-US" sz="3000" b="0" i="0" u="none" dirty="0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：</a:t>
              </a:r>
              <a:r>
                <a:rPr lang="zh-TW" altLang="en-US" sz="3000" dirty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</a:rPr>
                <a:t>「</a:t>
              </a:r>
              <a:r>
                <a:rPr lang="en-US" sz="3000" b="0" i="0" u="none" dirty="0" err="1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非常贊成</a:t>
              </a:r>
              <a:r>
                <a:rPr lang="zh-TW" altLang="en-US" sz="3000" dirty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</a:rPr>
                <a:t> 」 </a:t>
              </a:r>
              <a:r>
                <a:rPr lang="en-US" sz="3000" b="0" i="0" u="none" dirty="0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、</a:t>
              </a:r>
              <a:r>
                <a:rPr lang="zh-TW" altLang="en-US" sz="3000" dirty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</a:rPr>
                <a:t>「</a:t>
              </a:r>
              <a:r>
                <a:rPr lang="en-US" sz="3000" b="0" i="0" u="none" dirty="0" err="1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贊成</a:t>
              </a:r>
              <a:r>
                <a:rPr lang="zh-TW" altLang="en-US" sz="3000" dirty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</a:rPr>
                <a:t> 」 </a:t>
              </a:r>
              <a:r>
                <a:rPr lang="en-US" sz="3000" b="0" i="0" u="none" dirty="0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、</a:t>
              </a:r>
              <a:r>
                <a:rPr lang="zh-TW" altLang="en-US" sz="3000" dirty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</a:rPr>
                <a:t>「</a:t>
              </a:r>
              <a:r>
                <a:rPr lang="en-US" sz="3000" b="0" i="0" u="none" dirty="0" err="1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反對</a:t>
              </a:r>
              <a:r>
                <a:rPr lang="zh-TW" altLang="en-US" sz="3000" dirty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</a:rPr>
                <a:t> 」 </a:t>
              </a:r>
              <a:r>
                <a:rPr lang="en-US" sz="3000" b="0" i="0" u="none" dirty="0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、</a:t>
              </a:r>
              <a:r>
                <a:rPr lang="zh-TW" altLang="en-US" sz="3000" dirty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</a:rPr>
                <a:t>「</a:t>
              </a:r>
              <a:r>
                <a:rPr lang="en-US" sz="3000" b="0" i="0" u="none" dirty="0" err="1" smtClean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非常反對</a:t>
              </a:r>
              <a:r>
                <a:rPr lang="zh-TW" altLang="en-US" sz="3000" dirty="0">
                  <a:solidFill>
                    <a:schemeClr val="dk1"/>
                  </a:solidFill>
                  <a:latin typeface="標楷體" pitchFamily="65" charset="-120"/>
                  <a:ea typeface="標楷體" pitchFamily="65" charset="-120"/>
                </a:rPr>
                <a:t> 」</a:t>
              </a:r>
              <a:endParaRPr lang="en-US" sz="3000" b="0" i="0" u="none" dirty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endParaRPr>
            </a:p>
          </p:txBody>
        </p:sp>
        <p:cxnSp>
          <p:nvCxnSpPr>
            <p:cNvPr id="228" name="Shape 228"/>
            <p:cNvCxnSpPr/>
            <p:nvPr/>
          </p:nvCxnSpPr>
          <p:spPr>
            <a:xfrm>
              <a:off x="2627311" y="1958974"/>
              <a:ext cx="0" cy="3990306"/>
            </a:xfrm>
            <a:prstGeom prst="straightConnector1">
              <a:avLst/>
            </a:prstGeom>
            <a:noFill/>
            <a:ln w="12700" cap="flat" cmpd="sng">
              <a:solidFill>
                <a:srgbClr val="996633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229" name="Shape 229"/>
            <p:cNvCxnSpPr/>
            <p:nvPr/>
          </p:nvCxnSpPr>
          <p:spPr>
            <a:xfrm>
              <a:off x="468312" y="2538411"/>
              <a:ext cx="8229600" cy="0"/>
            </a:xfrm>
            <a:prstGeom prst="straightConnector1">
              <a:avLst/>
            </a:prstGeom>
            <a:noFill/>
            <a:ln w="12700" cap="flat" cmpd="sng">
              <a:solidFill>
                <a:srgbClr val="996633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230" name="Shape 230"/>
            <p:cNvCxnSpPr/>
            <p:nvPr/>
          </p:nvCxnSpPr>
          <p:spPr>
            <a:xfrm>
              <a:off x="457289" y="3933553"/>
              <a:ext cx="8229600" cy="0"/>
            </a:xfrm>
            <a:prstGeom prst="straightConnector1">
              <a:avLst/>
            </a:prstGeom>
            <a:noFill/>
            <a:ln w="12700" cap="flat" cmpd="sng">
              <a:solidFill>
                <a:srgbClr val="996633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231" name="Shape 231"/>
            <p:cNvCxnSpPr/>
            <p:nvPr/>
          </p:nvCxnSpPr>
          <p:spPr>
            <a:xfrm flipH="1">
              <a:off x="457289" y="1957386"/>
              <a:ext cx="11023" cy="3991894"/>
            </a:xfrm>
            <a:prstGeom prst="straightConnector1">
              <a:avLst/>
            </a:prstGeom>
            <a:noFill/>
            <a:ln w="28575" cap="flat" cmpd="sng">
              <a:solidFill>
                <a:srgbClr val="996633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232" name="Shape 232"/>
            <p:cNvCxnSpPr/>
            <p:nvPr/>
          </p:nvCxnSpPr>
          <p:spPr>
            <a:xfrm>
              <a:off x="8686889" y="1911122"/>
              <a:ext cx="0" cy="4038158"/>
            </a:xfrm>
            <a:prstGeom prst="straightConnector1">
              <a:avLst/>
            </a:prstGeom>
            <a:noFill/>
            <a:ln w="28575" cap="flat" cmpd="sng">
              <a:solidFill>
                <a:srgbClr val="996633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233" name="Shape 233"/>
            <p:cNvCxnSpPr/>
            <p:nvPr/>
          </p:nvCxnSpPr>
          <p:spPr>
            <a:xfrm>
              <a:off x="468312" y="1957386"/>
              <a:ext cx="8229600" cy="0"/>
            </a:xfrm>
            <a:prstGeom prst="straightConnector1">
              <a:avLst/>
            </a:prstGeom>
            <a:noFill/>
            <a:ln w="28575" cap="flat" cmpd="sng">
              <a:solidFill>
                <a:srgbClr val="996633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234" name="Shape 234"/>
            <p:cNvCxnSpPr/>
            <p:nvPr/>
          </p:nvCxnSpPr>
          <p:spPr>
            <a:xfrm>
              <a:off x="468312" y="5949280"/>
              <a:ext cx="8218577" cy="0"/>
            </a:xfrm>
            <a:prstGeom prst="straightConnector1">
              <a:avLst/>
            </a:prstGeom>
            <a:noFill/>
            <a:ln w="28575" cap="flat" cmpd="sng">
              <a:solidFill>
                <a:srgbClr val="996633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sp>
        <p:nvSpPr>
          <p:cNvPr id="235" name="Shape 235"/>
          <p:cNvSpPr txBox="1"/>
          <p:nvPr/>
        </p:nvSpPr>
        <p:spPr>
          <a:xfrm>
            <a:off x="0" y="-6350"/>
            <a:ext cx="5832474" cy="7683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Arial"/>
              <a:buNone/>
            </a:pPr>
            <a:r>
              <a:rPr lang="en-US" sz="4400" b="1" i="0" u="none" dirty="0" err="1">
                <a:solidFill>
                  <a:srgbClr val="FFFF00"/>
                </a:solidFill>
                <a:latin typeface="標楷體" pitchFamily="65" charset="-120"/>
                <a:ea typeface="標楷體" pitchFamily="65" charset="-120"/>
                <a:sym typeface="Arial"/>
              </a:rPr>
              <a:t>二、民意的特性與面向</a:t>
            </a:r>
            <a:endParaRPr lang="en-US" sz="4400" b="1" i="0" u="none" dirty="0">
              <a:solidFill>
                <a:srgbClr val="FFFF00"/>
              </a:solidFill>
              <a:latin typeface="標楷體" pitchFamily="65" charset="-120"/>
              <a:ea typeface="標楷體" pitchFamily="65" charset="-120"/>
              <a:sym typeface="Arial"/>
            </a:endParaRPr>
          </a:p>
        </p:txBody>
      </p:sp>
      <p:sp>
        <p:nvSpPr>
          <p:cNvPr id="236" name="Shape 236"/>
          <p:cNvSpPr txBox="1"/>
          <p:nvPr/>
        </p:nvSpPr>
        <p:spPr>
          <a:xfrm>
            <a:off x="487362" y="1406525"/>
            <a:ext cx="2428875" cy="5524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000" b="0" i="0" u="none" dirty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1.民意的面向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sym typeface="Arial"/>
              </a:rPr>
              <a:t>15</a:t>
            </a:fld>
            <a:endParaRPr lang="en-US" sz="1400" b="0" i="0" u="none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323850" y="815975"/>
            <a:ext cx="3457574" cy="647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000" b="0" i="0" u="none" strike="noStrike" cap="none" dirty="0">
                <a:solidFill>
                  <a:schemeClr val="dk1"/>
                </a:solidFill>
                <a:sym typeface="Arial"/>
              </a:rPr>
              <a:t>2.民意的類型</a:t>
            </a:r>
          </a:p>
        </p:txBody>
      </p:sp>
      <p:sp>
        <p:nvSpPr>
          <p:cNvPr id="243" name="Shape 243"/>
          <p:cNvSpPr txBox="1"/>
          <p:nvPr/>
        </p:nvSpPr>
        <p:spPr>
          <a:xfrm>
            <a:off x="0" y="-6350"/>
            <a:ext cx="5832474" cy="7683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Arial"/>
              <a:buNone/>
            </a:pPr>
            <a:r>
              <a:rPr lang="en-US" sz="4400" b="1" i="0" u="none" dirty="0" err="1">
                <a:solidFill>
                  <a:srgbClr val="FFFF00"/>
                </a:solidFill>
                <a:latin typeface="標楷體" pitchFamily="65" charset="-120"/>
                <a:ea typeface="標楷體" pitchFamily="65" charset="-120"/>
                <a:sym typeface="Arial"/>
              </a:rPr>
              <a:t>二、民意的特性與面向</a:t>
            </a:r>
            <a:endParaRPr lang="en-US" sz="4400" b="1" i="0" u="none" dirty="0">
              <a:solidFill>
                <a:srgbClr val="FFFF00"/>
              </a:solidFill>
              <a:latin typeface="標楷體" pitchFamily="65" charset="-120"/>
              <a:ea typeface="標楷體" pitchFamily="65" charset="-120"/>
              <a:sym typeface="Arial"/>
            </a:endParaRPr>
          </a:p>
        </p:txBody>
      </p:sp>
      <p:sp>
        <p:nvSpPr>
          <p:cNvPr id="248" name="Shape 248"/>
          <p:cNvSpPr txBox="1"/>
          <p:nvPr/>
        </p:nvSpPr>
        <p:spPr>
          <a:xfrm>
            <a:off x="467544" y="1556792"/>
            <a:ext cx="7808627" cy="3960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民意經過調查與分析，其結果可以用圖形來</a:t>
            </a:r>
            <a:r>
              <a:rPr lang="zh-TW" altLang="en-US" sz="3000" dirty="0" smtClean="0">
                <a:latin typeface="標楷體" pitchFamily="65" charset="-120"/>
                <a:ea typeface="標楷體" pitchFamily="65" charset="-120"/>
              </a:rPr>
              <a:t>表達。大致</a:t>
            </a: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可分為三種</a:t>
            </a:r>
            <a:r>
              <a:rPr lang="zh-TW" altLang="en-US" sz="3000" dirty="0" smtClean="0">
                <a:latin typeface="標楷體" pitchFamily="65" charset="-120"/>
                <a:ea typeface="標楷體" pitchFamily="65" charset="-120"/>
              </a:rPr>
              <a:t>圖形：</a:t>
            </a:r>
            <a:endParaRPr lang="en-US" altLang="zh-TW" sz="3000" dirty="0" smtClean="0">
              <a:latin typeface="標楷體" pitchFamily="65" charset="-120"/>
              <a:ea typeface="標楷體" pitchFamily="65" charset="-120"/>
            </a:endParaRPr>
          </a:p>
          <a:p>
            <a:endParaRPr lang="en-US" altLang="zh-TW" sz="3000" dirty="0" smtClean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AutoNum type="arabicPeriod"/>
            </a:pP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>J </a:t>
            </a:r>
            <a:r>
              <a:rPr lang="zh-TW" altLang="en-US" sz="3000" b="1" dirty="0" smtClean="0">
                <a:latin typeface="標楷體" pitchFamily="65" charset="-120"/>
                <a:ea typeface="標楷體" pitchFamily="65" charset="-120"/>
              </a:rPr>
              <a:t>型曲線（</a:t>
            </a: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>J-curve</a:t>
            </a:r>
            <a:r>
              <a:rPr lang="zh-TW" altLang="en-US" sz="3000" b="1" dirty="0" smtClean="0">
                <a:latin typeface="標楷體" pitchFamily="65" charset="-120"/>
                <a:ea typeface="標楷體" pitchFamily="65" charset="-120"/>
              </a:rPr>
              <a:t>）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AutoNum type="arabicPeriod"/>
            </a:pP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>U </a:t>
            </a:r>
            <a:r>
              <a:rPr lang="zh-TW" altLang="en-US" sz="3000" b="1" dirty="0">
                <a:latin typeface="標楷體" pitchFamily="65" charset="-120"/>
                <a:ea typeface="標楷體" pitchFamily="65" charset="-120"/>
              </a:rPr>
              <a:t>型曲線（</a:t>
            </a:r>
            <a:r>
              <a:rPr lang="en-US" altLang="zh-TW" sz="3000" b="1" dirty="0">
                <a:latin typeface="標楷體" pitchFamily="65" charset="-120"/>
                <a:ea typeface="標楷體" pitchFamily="65" charset="-120"/>
              </a:rPr>
              <a:t>U-curve</a:t>
            </a:r>
            <a:r>
              <a:rPr lang="zh-TW" altLang="en-US" sz="3000" b="1" dirty="0" smtClean="0">
                <a:latin typeface="標楷體" pitchFamily="65" charset="-120"/>
                <a:ea typeface="標楷體" pitchFamily="65" charset="-120"/>
              </a:rPr>
              <a:t>）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AutoNum type="arabicPeriod"/>
            </a:pPr>
            <a:r>
              <a:rPr lang="zh-TW" altLang="en-US" sz="3000" b="1" dirty="0" smtClean="0">
                <a:latin typeface="標楷體" pitchFamily="65" charset="-120"/>
                <a:ea typeface="標楷體" pitchFamily="65" charset="-120"/>
              </a:rPr>
              <a:t>鐘</a:t>
            </a:r>
            <a:r>
              <a:rPr lang="zh-TW" altLang="en-US" sz="3000" b="1" dirty="0">
                <a:latin typeface="標楷體" pitchFamily="65" charset="-120"/>
                <a:ea typeface="標楷體" pitchFamily="65" charset="-120"/>
              </a:rPr>
              <a:t>型曲線（</a:t>
            </a:r>
            <a:r>
              <a:rPr lang="en-US" altLang="zh-TW" sz="3000" b="1" dirty="0">
                <a:latin typeface="標楷體" pitchFamily="65" charset="-120"/>
                <a:ea typeface="標楷體" pitchFamily="65" charset="-120"/>
              </a:rPr>
              <a:t>bell-shaped curve</a:t>
            </a:r>
            <a:r>
              <a:rPr lang="zh-TW" altLang="en-US" sz="3000" b="1" dirty="0">
                <a:latin typeface="標楷體" pitchFamily="65" charset="-120"/>
                <a:ea typeface="標楷體" pitchFamily="65" charset="-120"/>
              </a:rPr>
              <a:t>）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sym typeface="Arial"/>
              </a:rPr>
              <a:t>16</a:t>
            </a:fld>
            <a:endParaRPr lang="en-US" sz="1400" b="0" i="0" u="none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323850" y="815975"/>
            <a:ext cx="3457574" cy="647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000" b="0" i="0" u="none" strike="noStrike" cap="none" dirty="0">
                <a:solidFill>
                  <a:schemeClr val="dk1"/>
                </a:solidFill>
                <a:sym typeface="Arial"/>
              </a:rPr>
              <a:t>2.民意的類型</a:t>
            </a:r>
          </a:p>
        </p:txBody>
      </p:sp>
      <p:sp>
        <p:nvSpPr>
          <p:cNvPr id="243" name="Shape 243"/>
          <p:cNvSpPr txBox="1"/>
          <p:nvPr/>
        </p:nvSpPr>
        <p:spPr>
          <a:xfrm>
            <a:off x="0" y="-6350"/>
            <a:ext cx="5832474" cy="7683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Arial"/>
              <a:buNone/>
            </a:pPr>
            <a:r>
              <a:rPr lang="en-US" sz="4400" b="1" i="0" u="none" dirty="0" err="1">
                <a:solidFill>
                  <a:srgbClr val="FFFF00"/>
                </a:solidFill>
                <a:latin typeface="標楷體" pitchFamily="65" charset="-120"/>
                <a:ea typeface="標楷體" pitchFamily="65" charset="-120"/>
                <a:sym typeface="Arial"/>
              </a:rPr>
              <a:t>二、民意的特性與面向</a:t>
            </a:r>
            <a:endParaRPr lang="en-US" sz="4400" b="1" i="0" u="none" dirty="0">
              <a:solidFill>
                <a:srgbClr val="FFFF00"/>
              </a:solidFill>
              <a:latin typeface="標楷體" pitchFamily="65" charset="-120"/>
              <a:ea typeface="標楷體" pitchFamily="65" charset="-120"/>
              <a:sym typeface="Arial"/>
            </a:endParaRPr>
          </a:p>
        </p:txBody>
      </p:sp>
      <p:pic>
        <p:nvPicPr>
          <p:cNvPr id="244" name="Shape 2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9712" y="2636836"/>
            <a:ext cx="5494337" cy="280828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5" name="Shape 245"/>
          <p:cNvGrpSpPr/>
          <p:nvPr/>
        </p:nvGrpSpPr>
        <p:grpSpPr>
          <a:xfrm>
            <a:off x="3086519" y="861890"/>
            <a:ext cx="2580435" cy="2579930"/>
            <a:chOff x="2778544" y="1130177"/>
            <a:chExt cx="2580435" cy="2579930"/>
          </a:xfrm>
        </p:grpSpPr>
        <p:sp>
          <p:nvSpPr>
            <p:cNvPr id="246" name="Shape 246"/>
            <p:cNvSpPr/>
            <p:nvPr/>
          </p:nvSpPr>
          <p:spPr>
            <a:xfrm rot="-1920000">
              <a:off x="3132137" y="1484312"/>
              <a:ext cx="1873249" cy="1871662"/>
            </a:xfrm>
            <a:prstGeom prst="leftArrowCallout">
              <a:avLst>
                <a:gd name="adj1" fmla="val 25000"/>
                <a:gd name="adj2" fmla="val 25000"/>
                <a:gd name="adj3" fmla="val 25000"/>
                <a:gd name="adj4" fmla="val 64977"/>
              </a:avLst>
            </a:prstGeom>
            <a:solidFill>
              <a:srgbClr val="FFFF99"/>
            </a:solidFill>
            <a:ln w="31750" cap="flat" cmpd="sng">
              <a:solidFill>
                <a:srgbClr val="6B472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200" b="0" i="0" u="none" dirty="0">
                <a:solidFill>
                  <a:srgbClr val="3333CC"/>
                </a:solidFill>
                <a:latin typeface="標楷體" pitchFamily="65" charset="-120"/>
                <a:ea typeface="標楷體" pitchFamily="65" charset="-120"/>
                <a:sym typeface="Arial"/>
              </a:endParaRPr>
            </a:p>
          </p:txBody>
        </p:sp>
        <p:sp>
          <p:nvSpPr>
            <p:cNvPr id="247" name="Shape 247"/>
            <p:cNvSpPr txBox="1"/>
            <p:nvPr/>
          </p:nvSpPr>
          <p:spPr>
            <a:xfrm>
              <a:off x="3779837" y="1628775"/>
              <a:ext cx="1079499" cy="106679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4723"/>
                </a:buClr>
                <a:buSzPct val="25000"/>
                <a:buFont typeface="Arial"/>
                <a:buNone/>
              </a:pPr>
              <a:r>
                <a:rPr lang="en-US" sz="3200" b="0" i="0" u="none" dirty="0">
                  <a:solidFill>
                    <a:srgbClr val="6B4723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J </a:t>
              </a:r>
              <a:r>
                <a:rPr lang="en-US" sz="3200" b="0" i="0" u="none" dirty="0" err="1">
                  <a:solidFill>
                    <a:srgbClr val="6B4723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型曲線</a:t>
              </a:r>
              <a:endParaRPr lang="en-US" sz="3200" b="0" i="0" u="none" dirty="0">
                <a:solidFill>
                  <a:srgbClr val="6B4723"/>
                </a:solidFill>
                <a:latin typeface="標楷體" pitchFamily="65" charset="-120"/>
                <a:ea typeface="標楷體" pitchFamily="65" charset="-120"/>
                <a:sym typeface="Arial"/>
              </a:endParaRPr>
            </a:p>
          </p:txBody>
        </p:sp>
      </p:grpSp>
      <p:sp>
        <p:nvSpPr>
          <p:cNvPr id="248" name="Shape 248"/>
          <p:cNvSpPr txBox="1"/>
          <p:nvPr/>
        </p:nvSpPr>
        <p:spPr>
          <a:xfrm>
            <a:off x="5754577" y="1087560"/>
            <a:ext cx="3241674" cy="47085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74625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000" b="0" i="0" u="none" dirty="0" err="1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社會大部分民眾針對某項議題明顯</a:t>
            </a:r>
            <a:r>
              <a:rPr lang="en-US" sz="3000" b="1" i="0" u="none" dirty="0" err="1">
                <a:solidFill>
                  <a:srgbClr val="FF3C00"/>
                </a:solidFill>
                <a:latin typeface="標楷體" pitchFamily="65" charset="-120"/>
                <a:ea typeface="標楷體" pitchFamily="65" charset="-120"/>
                <a:sym typeface="Arial"/>
              </a:rPr>
              <a:t>具有共識</a:t>
            </a:r>
            <a:r>
              <a:rPr lang="en-US" sz="3000" b="0" i="0" u="none" dirty="0" err="1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（贊成或反對</a:t>
            </a:r>
            <a:r>
              <a:rPr lang="en-US" sz="3000" b="0" i="0" u="none" dirty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），</a:t>
            </a:r>
            <a:r>
              <a:rPr lang="en-US" sz="3000" b="0" i="0" u="none" dirty="0" err="1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僅相當少部分持相反的意見</a:t>
            </a:r>
            <a:r>
              <a:rPr lang="en-US" sz="3000" b="0" i="0" u="none" dirty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。</a:t>
            </a:r>
          </a:p>
          <a:p>
            <a:pPr marL="174625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000" b="0" i="0" u="none" dirty="0" err="1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假若執政者依據多數決原則進行決策，在決策上將較不具困難</a:t>
            </a:r>
            <a:r>
              <a:rPr lang="en-US" sz="3000" b="0" i="0" u="none" dirty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2726285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sym typeface="Arial"/>
              </a:rPr>
              <a:t>17</a:t>
            </a:fld>
            <a:endParaRPr lang="en-US" sz="1400" b="0" i="0" u="none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254" name="Shape 254"/>
          <p:cNvSpPr txBox="1"/>
          <p:nvPr/>
        </p:nvSpPr>
        <p:spPr>
          <a:xfrm>
            <a:off x="4067175" y="908050"/>
            <a:ext cx="4825999" cy="51212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63537" marR="0" lvl="0" indent="-3635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000" b="0" i="0" u="none" dirty="0" err="1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對於某項議題的看法具</a:t>
            </a:r>
            <a:r>
              <a:rPr lang="en-US" sz="3000" b="1" i="0" u="none" dirty="0" err="1">
                <a:solidFill>
                  <a:srgbClr val="FF3C00"/>
                </a:solidFill>
                <a:latin typeface="標楷體" pitchFamily="65" charset="-120"/>
                <a:ea typeface="標楷體" pitchFamily="65" charset="-120"/>
                <a:sym typeface="Arial"/>
              </a:rPr>
              <a:t>分歧性</a:t>
            </a:r>
            <a:r>
              <a:rPr lang="en-US" sz="3000" b="0" i="0" u="none" dirty="0" err="1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，可將大部分民意粗分為兩項，</a:t>
            </a:r>
            <a:r>
              <a:rPr lang="en-US" sz="3000" b="0" i="0" u="none" dirty="0" err="1" smtClean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即贊成和反對</a:t>
            </a:r>
            <a:endParaRPr lang="en-US" sz="3000" b="0" i="0" u="none" dirty="0" smtClean="0">
              <a:solidFill>
                <a:schemeClr val="dk1"/>
              </a:solidFill>
              <a:latin typeface="標楷體" pitchFamily="65" charset="-120"/>
              <a:ea typeface="標楷體" pitchFamily="65" charset="-120"/>
              <a:sym typeface="Arial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altLang="zh-TW" sz="3000" dirty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3000" dirty="0" smtClean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3000" b="0" i="0" u="none" dirty="0" smtClean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，</a:t>
            </a:r>
            <a:r>
              <a:rPr lang="en-US" sz="3000" b="0" i="0" u="none" dirty="0" err="1" smtClean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僅有非常少數人持無意</a:t>
            </a:r>
            <a:r>
              <a:rPr lang="en-US" sz="3000" b="0" i="0" u="none" dirty="0" smtClean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sz="3000" dirty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sz="3000" dirty="0" smtClean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en-US" sz="3000" b="0" i="0" u="none" dirty="0" err="1" smtClean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見的立場</a:t>
            </a:r>
            <a:r>
              <a:rPr lang="en-US" sz="3000" b="0" i="0" u="none" dirty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。</a:t>
            </a:r>
          </a:p>
          <a:p>
            <a:pPr marL="363537" marR="0" lvl="0" indent="-3635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000" b="0" i="0" u="none" dirty="0" err="1" smtClean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此種民意的分配趨勢意謂著民意不具有共識</a:t>
            </a:r>
            <a:r>
              <a:rPr lang="en-US" sz="3000" b="0" i="0" u="none" dirty="0" err="1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，</a:t>
            </a:r>
            <a:r>
              <a:rPr lang="en-US" sz="3000" b="0" i="0" u="none" dirty="0" err="1" smtClean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容易造成社會的分裂</a:t>
            </a:r>
            <a:r>
              <a:rPr lang="zh-TW" altLang="en-US" sz="3000" b="0" i="0" u="none" dirty="0" smtClean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與</a:t>
            </a:r>
            <a:r>
              <a:rPr lang="en-US" sz="3000" b="0" i="0" u="none" dirty="0" err="1" smtClean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對立</a:t>
            </a:r>
            <a:r>
              <a:rPr lang="en-US" sz="3000" b="0" i="0" u="none" dirty="0" smtClean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。</a:t>
            </a:r>
          </a:p>
          <a:p>
            <a:pPr marL="363537" lvl="0" indent="-363537">
              <a:buClr>
                <a:schemeClr val="dk1"/>
              </a:buClr>
              <a:buSzPct val="100000"/>
              <a:buFont typeface="Arial"/>
              <a:buChar char="•"/>
            </a:pP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如：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2014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9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月蘇格蘭舉行的獨立公投</a:t>
            </a:r>
            <a:endParaRPr lang="en-US" sz="3000" b="0" i="0" u="none" dirty="0">
              <a:solidFill>
                <a:schemeClr val="dk1"/>
              </a:solidFill>
              <a:latin typeface="標楷體" pitchFamily="65" charset="-120"/>
              <a:ea typeface="標楷體" pitchFamily="65" charset="-120"/>
              <a:sym typeface="Arial"/>
            </a:endParaRPr>
          </a:p>
        </p:txBody>
      </p:sp>
      <p:grpSp>
        <p:nvGrpSpPr>
          <p:cNvPr id="255" name="Shape 255"/>
          <p:cNvGrpSpPr/>
          <p:nvPr/>
        </p:nvGrpSpPr>
        <p:grpSpPr>
          <a:xfrm>
            <a:off x="900112" y="3341686"/>
            <a:ext cx="2592387" cy="2305049"/>
            <a:chOff x="0" y="0"/>
            <a:chExt cx="2147483647" cy="2147483646"/>
          </a:xfrm>
        </p:grpSpPr>
        <p:grpSp>
          <p:nvGrpSpPr>
            <p:cNvPr id="256" name="Shape 256"/>
            <p:cNvGrpSpPr/>
            <p:nvPr/>
          </p:nvGrpSpPr>
          <p:grpSpPr>
            <a:xfrm>
              <a:off x="0" y="0"/>
              <a:ext cx="2147483647" cy="2147483646"/>
              <a:chOff x="827087" y="3860800"/>
              <a:chExt cx="2592387" cy="1800225"/>
            </a:xfrm>
          </p:grpSpPr>
          <p:sp>
            <p:nvSpPr>
              <p:cNvPr id="257" name="Shape 257"/>
              <p:cNvSpPr/>
              <p:nvPr/>
            </p:nvSpPr>
            <p:spPr>
              <a:xfrm>
                <a:off x="827087" y="3860800"/>
                <a:ext cx="2592387" cy="1800225"/>
              </a:xfrm>
              <a:prstGeom prst="upArrowCallout">
                <a:avLst>
                  <a:gd name="adj1" fmla="val 25000"/>
                  <a:gd name="adj2" fmla="val 25000"/>
                  <a:gd name="adj3" fmla="val 25000"/>
                  <a:gd name="adj4" fmla="val 64977"/>
                </a:avLst>
              </a:prstGeom>
              <a:solidFill>
                <a:srgbClr val="FFFF99"/>
              </a:solidFill>
              <a:ln w="31750" cap="flat" cmpd="sng">
                <a:solidFill>
                  <a:srgbClr val="6B4723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200" b="0" i="0" u="none" dirty="0">
                  <a:solidFill>
                    <a:srgbClr val="3333CC"/>
                  </a:solidFill>
                  <a:latin typeface="標楷體" pitchFamily="65" charset="-120"/>
                  <a:ea typeface="標楷體" pitchFamily="65" charset="-120"/>
                  <a:sym typeface="Arial"/>
                </a:endParaRPr>
              </a:p>
            </p:txBody>
          </p:sp>
          <p:sp>
            <p:nvSpPr>
              <p:cNvPr id="258" name="Shape 258"/>
              <p:cNvSpPr txBox="1"/>
              <p:nvPr/>
            </p:nvSpPr>
            <p:spPr>
              <a:xfrm>
                <a:off x="1258887" y="4581525"/>
                <a:ext cx="1944687" cy="4175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6B4723"/>
                  </a:buClr>
                  <a:buSzPct val="25000"/>
                  <a:buFont typeface="Arial"/>
                  <a:buNone/>
                </a:pPr>
                <a:r>
                  <a:rPr lang="en-US" sz="3200" b="0" i="0" u="none" dirty="0">
                    <a:solidFill>
                      <a:srgbClr val="6B4723"/>
                    </a:solidFill>
                    <a:latin typeface="標楷體" pitchFamily="65" charset="-120"/>
                    <a:ea typeface="標楷體" pitchFamily="65" charset="-120"/>
                    <a:sym typeface="Arial"/>
                  </a:rPr>
                  <a:t>U </a:t>
                </a:r>
                <a:r>
                  <a:rPr lang="en-US" sz="3200" b="0" i="0" u="none" dirty="0" err="1">
                    <a:solidFill>
                      <a:srgbClr val="6B4723"/>
                    </a:solidFill>
                    <a:latin typeface="標楷體" pitchFamily="65" charset="-120"/>
                    <a:ea typeface="標楷體" pitchFamily="65" charset="-120"/>
                    <a:sym typeface="Arial"/>
                  </a:rPr>
                  <a:t>型曲線</a:t>
                </a:r>
                <a:endParaRPr lang="en-US" sz="3200" b="0" i="0" u="none" dirty="0">
                  <a:solidFill>
                    <a:srgbClr val="6B4723"/>
                  </a:solidFill>
                  <a:latin typeface="標楷體" pitchFamily="65" charset="-120"/>
                  <a:ea typeface="標楷體" pitchFamily="65" charset="-120"/>
                  <a:sym typeface="Arial"/>
                </a:endParaRPr>
              </a:p>
            </p:txBody>
          </p:sp>
        </p:grpSp>
        <p:sp>
          <p:nvSpPr>
            <p:cNvPr id="259" name="Shape 259"/>
            <p:cNvSpPr txBox="1"/>
            <p:nvPr/>
          </p:nvSpPr>
          <p:spPr>
            <a:xfrm>
              <a:off x="77296214" y="1411275754"/>
              <a:ext cx="1992889563" cy="44578204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4723"/>
                </a:buClr>
                <a:buSzPct val="25000"/>
                <a:buFont typeface="Arial"/>
                <a:buNone/>
              </a:pPr>
              <a:r>
                <a:rPr lang="en-US" sz="2800" b="0" i="0" u="none" dirty="0">
                  <a:solidFill>
                    <a:srgbClr val="6B4723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(</a:t>
              </a:r>
              <a:r>
                <a:rPr lang="en-US" sz="2800" b="0" i="0" u="none" dirty="0" err="1">
                  <a:solidFill>
                    <a:srgbClr val="6B4723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雙峰型曲線</a:t>
              </a:r>
              <a:r>
                <a:rPr lang="en-US" sz="2800" b="0" i="0" u="none" dirty="0">
                  <a:solidFill>
                    <a:srgbClr val="6B4723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)</a:t>
              </a:r>
            </a:p>
          </p:txBody>
        </p:sp>
      </p:grpSp>
      <p:sp>
        <p:nvSpPr>
          <p:cNvPr id="260" name="Shape 260"/>
          <p:cNvSpPr txBox="1"/>
          <p:nvPr/>
        </p:nvSpPr>
        <p:spPr>
          <a:xfrm>
            <a:off x="0" y="-6350"/>
            <a:ext cx="5832474" cy="7683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Arial"/>
              <a:buNone/>
            </a:pPr>
            <a:r>
              <a:rPr lang="en-US" sz="4400" b="1" i="0" u="none" dirty="0" err="1">
                <a:solidFill>
                  <a:srgbClr val="FFFF00"/>
                </a:solidFill>
                <a:latin typeface="標楷體" pitchFamily="65" charset="-120"/>
                <a:ea typeface="標楷體" pitchFamily="65" charset="-120"/>
                <a:sym typeface="Arial"/>
              </a:rPr>
              <a:t>二、民意的特性與面向</a:t>
            </a:r>
            <a:endParaRPr lang="en-US" sz="4400" b="1" i="0" u="none" dirty="0">
              <a:solidFill>
                <a:srgbClr val="FFFF00"/>
              </a:solidFill>
              <a:latin typeface="標楷體" pitchFamily="65" charset="-120"/>
              <a:ea typeface="標楷體" pitchFamily="65" charset="-120"/>
              <a:sym typeface="Arial"/>
            </a:endParaRPr>
          </a:p>
        </p:txBody>
      </p:sp>
      <p:pic>
        <p:nvPicPr>
          <p:cNvPr id="261" name="Shape 2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6125" y="1052512"/>
            <a:ext cx="3114675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sym typeface="Arial"/>
              </a:rPr>
              <a:t>18</a:t>
            </a:fld>
            <a:endParaRPr lang="en-US" sz="1400" b="0" i="0" u="none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267" name="Shape 267"/>
          <p:cNvSpPr txBox="1">
            <a:spLocks noGrp="1"/>
          </p:cNvSpPr>
          <p:nvPr>
            <p:ph type="body" idx="1"/>
          </p:nvPr>
        </p:nvSpPr>
        <p:spPr>
          <a:xfrm>
            <a:off x="4356100" y="1085850"/>
            <a:ext cx="4248149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63537" marR="0" lvl="0" indent="-3635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000" b="0" i="0" u="none" dirty="0" err="1">
                <a:solidFill>
                  <a:schemeClr val="dk1"/>
                </a:solidFill>
                <a:sym typeface="Arial"/>
              </a:rPr>
              <a:t>大部分民眾對於某項議題</a:t>
            </a:r>
            <a:r>
              <a:rPr lang="en-US" sz="3000" b="1" i="0" u="none" dirty="0" err="1">
                <a:solidFill>
                  <a:srgbClr val="FF3C00"/>
                </a:solidFill>
                <a:sym typeface="Arial"/>
              </a:rPr>
              <a:t>抱持中立</a:t>
            </a:r>
            <a:r>
              <a:rPr lang="en-US" sz="3000" b="0" i="0" u="none" dirty="0" err="1">
                <a:solidFill>
                  <a:schemeClr val="dk1"/>
                </a:solidFill>
                <a:sym typeface="Arial"/>
              </a:rPr>
              <a:t>的立場，具有極端立場的民眾則為少數</a:t>
            </a:r>
            <a:r>
              <a:rPr lang="en-US" sz="3000" b="0" i="0" u="none" dirty="0">
                <a:solidFill>
                  <a:schemeClr val="dk1"/>
                </a:solidFill>
                <a:sym typeface="Arial"/>
              </a:rPr>
              <a:t>。</a:t>
            </a:r>
          </a:p>
          <a:p>
            <a:pPr marL="190500" indent="0">
              <a:buNone/>
            </a:pPr>
            <a:r>
              <a:rPr lang="zh-TW" altLang="en-US" dirty="0" smtClean="0"/>
              <a:t>如：臺灣</a:t>
            </a:r>
            <a:r>
              <a:rPr lang="zh-TW" altLang="en-US" dirty="0"/>
              <a:t>民眾對於兩岸統一或者臺灣</a:t>
            </a:r>
            <a:r>
              <a:rPr lang="zh-TW" altLang="en-US" dirty="0" smtClean="0"/>
              <a:t>獨立的</a:t>
            </a:r>
            <a:r>
              <a:rPr lang="zh-TW" altLang="en-US" dirty="0"/>
              <a:t>統獨議題看法，多數民眾抱持著「維持現狀」的</a:t>
            </a:r>
            <a:r>
              <a:rPr lang="zh-TW" altLang="en-US" dirty="0" smtClean="0"/>
              <a:t>意見。</a:t>
            </a:r>
            <a:endParaRPr lang="en-US" sz="3000" b="0" i="0" u="none" dirty="0">
              <a:solidFill>
                <a:schemeClr val="dk1"/>
              </a:solidFill>
              <a:sym typeface="Arial"/>
            </a:endParaRPr>
          </a:p>
        </p:txBody>
      </p:sp>
      <p:grpSp>
        <p:nvGrpSpPr>
          <p:cNvPr id="268" name="Shape 268"/>
          <p:cNvGrpSpPr/>
          <p:nvPr/>
        </p:nvGrpSpPr>
        <p:grpSpPr>
          <a:xfrm>
            <a:off x="1150937" y="3349624"/>
            <a:ext cx="2592387" cy="2305049"/>
            <a:chOff x="0" y="0"/>
            <a:chExt cx="2147483647" cy="2147483646"/>
          </a:xfrm>
        </p:grpSpPr>
        <p:grpSp>
          <p:nvGrpSpPr>
            <p:cNvPr id="269" name="Shape 269"/>
            <p:cNvGrpSpPr/>
            <p:nvPr/>
          </p:nvGrpSpPr>
          <p:grpSpPr>
            <a:xfrm>
              <a:off x="0" y="0"/>
              <a:ext cx="2147483647" cy="2147483646"/>
              <a:chOff x="827087" y="3860800"/>
              <a:chExt cx="2592387" cy="1800225"/>
            </a:xfrm>
          </p:grpSpPr>
          <p:sp>
            <p:nvSpPr>
              <p:cNvPr id="270" name="Shape 270"/>
              <p:cNvSpPr/>
              <p:nvPr/>
            </p:nvSpPr>
            <p:spPr>
              <a:xfrm>
                <a:off x="827087" y="3860800"/>
                <a:ext cx="2592387" cy="1800225"/>
              </a:xfrm>
              <a:prstGeom prst="upArrowCallout">
                <a:avLst>
                  <a:gd name="adj1" fmla="val 25000"/>
                  <a:gd name="adj2" fmla="val 25000"/>
                  <a:gd name="adj3" fmla="val 25000"/>
                  <a:gd name="adj4" fmla="val 64977"/>
                </a:avLst>
              </a:prstGeom>
              <a:solidFill>
                <a:srgbClr val="FFFF99"/>
              </a:solidFill>
              <a:ln w="31750" cap="flat" cmpd="sng">
                <a:solidFill>
                  <a:srgbClr val="6B4723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200" b="0" i="0" u="none" dirty="0">
                  <a:solidFill>
                    <a:srgbClr val="3333CC"/>
                  </a:solidFill>
                  <a:latin typeface="標楷體" pitchFamily="65" charset="-120"/>
                  <a:ea typeface="標楷體" pitchFamily="65" charset="-120"/>
                  <a:sym typeface="Arial"/>
                </a:endParaRPr>
              </a:p>
            </p:txBody>
          </p:sp>
          <p:sp>
            <p:nvSpPr>
              <p:cNvPr id="271" name="Shape 271"/>
              <p:cNvSpPr txBox="1"/>
              <p:nvPr/>
            </p:nvSpPr>
            <p:spPr>
              <a:xfrm>
                <a:off x="1258887" y="4581525"/>
                <a:ext cx="1944687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6B4723"/>
                  </a:buClr>
                  <a:buSzPct val="25000"/>
                  <a:buFont typeface="Arial"/>
                  <a:buNone/>
                </a:pPr>
                <a:r>
                  <a:rPr lang="en-US" sz="3200" b="0" i="0" u="none" dirty="0" err="1">
                    <a:solidFill>
                      <a:srgbClr val="6B4723"/>
                    </a:solidFill>
                    <a:latin typeface="標楷體" pitchFamily="65" charset="-120"/>
                    <a:ea typeface="標楷體" pitchFamily="65" charset="-120"/>
                    <a:sym typeface="Arial"/>
                  </a:rPr>
                  <a:t>鐘型曲線</a:t>
                </a:r>
                <a:endParaRPr lang="en-US" sz="3200" b="0" i="0" u="none" dirty="0">
                  <a:solidFill>
                    <a:srgbClr val="6B4723"/>
                  </a:solidFill>
                  <a:latin typeface="標楷體" pitchFamily="65" charset="-120"/>
                  <a:ea typeface="標楷體" pitchFamily="65" charset="-120"/>
                  <a:sym typeface="Arial"/>
                </a:endParaRPr>
              </a:p>
            </p:txBody>
          </p:sp>
        </p:grpSp>
        <p:sp>
          <p:nvSpPr>
            <p:cNvPr id="272" name="Shape 272"/>
            <p:cNvSpPr txBox="1"/>
            <p:nvPr/>
          </p:nvSpPr>
          <p:spPr>
            <a:xfrm>
              <a:off x="0" y="1411275754"/>
              <a:ext cx="1944967733" cy="48756997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4723"/>
                </a:buClr>
                <a:buSzPct val="25000"/>
                <a:buFont typeface="Arial"/>
                <a:buNone/>
              </a:pPr>
              <a:r>
                <a:rPr lang="en-US" sz="2800" b="0" i="0" u="none" dirty="0">
                  <a:solidFill>
                    <a:srgbClr val="6B4723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(</a:t>
              </a:r>
              <a:r>
                <a:rPr lang="en-US" sz="2800" b="0" i="0" u="none" dirty="0" err="1">
                  <a:solidFill>
                    <a:srgbClr val="6B4723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單峰型曲線</a:t>
              </a:r>
              <a:r>
                <a:rPr lang="en-US" sz="2800" b="0" i="0" u="none" dirty="0">
                  <a:solidFill>
                    <a:srgbClr val="6B4723"/>
                  </a:solidFill>
                  <a:latin typeface="標楷體" pitchFamily="65" charset="-120"/>
                  <a:ea typeface="標楷體" pitchFamily="65" charset="-120"/>
                  <a:sym typeface="Arial"/>
                </a:rPr>
                <a:t>)</a:t>
              </a:r>
            </a:p>
          </p:txBody>
        </p:sp>
      </p:grpSp>
      <p:sp>
        <p:nvSpPr>
          <p:cNvPr id="273" name="Shape 273"/>
          <p:cNvSpPr txBox="1"/>
          <p:nvPr/>
        </p:nvSpPr>
        <p:spPr>
          <a:xfrm>
            <a:off x="0" y="-6350"/>
            <a:ext cx="5832474" cy="7683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Arial"/>
              <a:buNone/>
            </a:pPr>
            <a:r>
              <a:rPr lang="en-US" sz="4400" b="1" i="0" u="none" dirty="0" err="1">
                <a:solidFill>
                  <a:srgbClr val="FFFF00"/>
                </a:solidFill>
                <a:latin typeface="標楷體" pitchFamily="65" charset="-120"/>
                <a:ea typeface="標楷體" pitchFamily="65" charset="-120"/>
                <a:sym typeface="Arial"/>
              </a:rPr>
              <a:t>二、民意的特性與面向</a:t>
            </a:r>
            <a:endParaRPr lang="en-US" sz="4400" b="1" i="0" u="none" dirty="0">
              <a:solidFill>
                <a:srgbClr val="FFFF00"/>
              </a:solidFill>
              <a:latin typeface="標楷體" pitchFamily="65" charset="-120"/>
              <a:ea typeface="標楷體" pitchFamily="65" charset="-120"/>
              <a:sym typeface="Arial"/>
            </a:endParaRPr>
          </a:p>
        </p:txBody>
      </p:sp>
      <p:pic>
        <p:nvPicPr>
          <p:cNvPr id="274" name="Shape 2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9950" y="1052512"/>
            <a:ext cx="3152775" cy="2209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sym typeface="Arial"/>
              </a:rPr>
              <a:t>19</a:t>
            </a:fld>
            <a:endParaRPr lang="en-US" sz="1400" b="0" i="0" u="none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280" name="Shape 280"/>
          <p:cNvSpPr txBox="1">
            <a:spLocks noGrp="1"/>
          </p:cNvSpPr>
          <p:nvPr>
            <p:ph type="body" idx="1"/>
          </p:nvPr>
        </p:nvSpPr>
        <p:spPr>
          <a:xfrm>
            <a:off x="250825" y="981075"/>
            <a:ext cx="4217937" cy="417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indent="-342900" algn="just">
              <a:lnSpc>
                <a:spcPct val="90000"/>
              </a:lnSpc>
              <a:spcBef>
                <a:spcPts val="0"/>
              </a:spcBef>
            </a:pPr>
            <a:r>
              <a:rPr lang="en-US" altLang="zh-TW" dirty="0" smtClean="0"/>
              <a:t>2016</a:t>
            </a:r>
            <a:r>
              <a:rPr lang="zh-TW" altLang="en-US" dirty="0" smtClean="0"/>
              <a:t>年</a:t>
            </a:r>
            <a:r>
              <a:rPr lang="en-US" altLang="zh-TW" dirty="0" smtClean="0"/>
              <a:t>6</a:t>
            </a:r>
            <a:r>
              <a:rPr lang="zh-TW" altLang="en-US" dirty="0" smtClean="0"/>
              <a:t>月</a:t>
            </a:r>
            <a:r>
              <a:rPr lang="en-US" altLang="zh-TW" dirty="0" smtClean="0"/>
              <a:t>24</a:t>
            </a:r>
            <a:r>
              <a:rPr lang="zh-TW" altLang="en-US" dirty="0" smtClean="0"/>
              <a:t>日英國展開</a:t>
            </a:r>
            <a:r>
              <a:rPr lang="zh-TW" altLang="en-US" dirty="0"/>
              <a:t>的脫歐</a:t>
            </a:r>
            <a:r>
              <a:rPr lang="zh-TW" altLang="en-US" dirty="0" smtClean="0"/>
              <a:t>公投。</a:t>
            </a:r>
            <a:endParaRPr lang="en-US" altLang="zh-TW" dirty="0" smtClean="0"/>
          </a:p>
          <a:p>
            <a:pPr lvl="0" indent="-342900" algn="just">
              <a:lnSpc>
                <a:spcPct val="90000"/>
              </a:lnSpc>
              <a:spcBef>
                <a:spcPts val="0"/>
              </a:spcBef>
            </a:pPr>
            <a:r>
              <a:rPr lang="zh-TW" altLang="en-US" dirty="0"/>
              <a:t>脫歐派得票率達到</a:t>
            </a:r>
            <a:r>
              <a:rPr lang="en-US" altLang="zh-TW" dirty="0"/>
              <a:t>52%</a:t>
            </a:r>
            <a:r>
              <a:rPr lang="zh-TW" altLang="en-US" dirty="0"/>
              <a:t>，留歐派以</a:t>
            </a:r>
            <a:r>
              <a:rPr lang="en-US" altLang="zh-TW" dirty="0"/>
              <a:t>4</a:t>
            </a:r>
            <a:r>
              <a:rPr lang="zh-TW" altLang="en-US" dirty="0"/>
              <a:t>個百分點的差距為</a:t>
            </a:r>
            <a:r>
              <a:rPr lang="en-US" altLang="zh-TW" dirty="0"/>
              <a:t>48%</a:t>
            </a:r>
            <a:r>
              <a:rPr lang="zh-TW" altLang="en-US" dirty="0"/>
              <a:t>，開票率達</a:t>
            </a:r>
            <a:r>
              <a:rPr lang="en-US" altLang="zh-TW" dirty="0"/>
              <a:t>98.9%</a:t>
            </a:r>
            <a:r>
              <a:rPr lang="zh-TW" altLang="en-US" dirty="0"/>
              <a:t>，即使剩下的票數投給留歐，依舊無法逆轉情勢，英國脫離歐盟結果確立。</a:t>
            </a:r>
            <a:endParaRPr sz="3000" b="0" i="0" u="none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281" name="Shape 281"/>
          <p:cNvSpPr txBox="1"/>
          <p:nvPr/>
        </p:nvSpPr>
        <p:spPr>
          <a:xfrm rot="-600000">
            <a:off x="4771266" y="910877"/>
            <a:ext cx="3812344" cy="5373183"/>
          </a:xfrm>
          <a:prstGeom prst="rect">
            <a:avLst/>
          </a:prstGeom>
          <a:solidFill>
            <a:srgbClr val="FFFF99"/>
          </a:solidFill>
          <a:ln w="31750" cap="flat" cmpd="sng">
            <a:solidFill>
              <a:srgbClr val="996633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r>
              <a:rPr lang="en-US" sz="2800" b="0" i="0" u="none" dirty="0" smtClean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【</a:t>
            </a:r>
            <a:r>
              <a:rPr lang="zh-TW" altLang="en-US" sz="2800" b="0" i="0" u="none" dirty="0" smtClean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脫歐公投前民調</a:t>
            </a:r>
            <a:r>
              <a:rPr lang="en-US" sz="2800" b="0" i="0" u="none" dirty="0" smtClean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】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英國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23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日舉行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脫歐公投前夕，剛出爐的兩項民調顯示，支持脫歐民眾的數量，較支持留歐稍多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。</a:t>
            </a:r>
            <a:r>
              <a:rPr lang="en-US" altLang="zh-TW" sz="2800" dirty="0" err="1" smtClean="0">
                <a:latin typeface="標楷體" pitchFamily="65" charset="-120"/>
                <a:ea typeface="標楷體" pitchFamily="65" charset="-120"/>
              </a:rPr>
              <a:t>Opinium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的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公佈至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22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日調查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顯示，脫歐支持率是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45%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，留歐則是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44%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，雙方相差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1%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，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9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％受訪者尚未決定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800" b="0" i="0" u="none" dirty="0" smtClean="0">
                <a:solidFill>
                  <a:schemeClr val="dk1"/>
                </a:solidFill>
                <a:latin typeface="標楷體" pitchFamily="65" charset="-120"/>
                <a:ea typeface="標楷體" pitchFamily="65" charset="-120"/>
                <a:sym typeface="Arial"/>
              </a:rPr>
              <a:t> </a:t>
            </a:r>
            <a:endParaRPr lang="en-US" sz="2800" b="0" i="0" u="none" dirty="0">
              <a:solidFill>
                <a:schemeClr val="dk1"/>
              </a:solidFill>
              <a:latin typeface="標楷體" pitchFamily="65" charset="-120"/>
              <a:ea typeface="標楷體" pitchFamily="65" charset="-120"/>
              <a:sym typeface="Arial"/>
            </a:endParaRPr>
          </a:p>
        </p:txBody>
      </p:sp>
      <p:sp>
        <p:nvSpPr>
          <p:cNvPr id="282" name="Shape 282"/>
          <p:cNvSpPr txBox="1"/>
          <p:nvPr/>
        </p:nvSpPr>
        <p:spPr>
          <a:xfrm>
            <a:off x="0" y="0"/>
            <a:ext cx="7812086" cy="762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fontAlgn="base"/>
            <a:r>
              <a:rPr lang="en-US" sz="4400" b="1" i="0" u="none" dirty="0" err="1" smtClean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  <a:sym typeface="Arial"/>
              </a:rPr>
              <a:t>補充資料</a:t>
            </a:r>
            <a:r>
              <a:rPr lang="zh-TW" altLang="en-US" sz="4400" b="1" i="0" u="none" dirty="0" smtClean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  <a:sym typeface="Arial"/>
              </a:rPr>
              <a:t> </a:t>
            </a:r>
            <a:r>
              <a:rPr lang="zh-TW" altLang="en-US" sz="4400" b="1" dirty="0" smtClean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英國</a:t>
            </a:r>
            <a:r>
              <a:rPr lang="zh-TW" altLang="en-US" sz="44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脫</a:t>
            </a:r>
            <a:r>
              <a:rPr lang="zh-TW" altLang="en-US" sz="4400" b="1" dirty="0" smtClean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歐民調不準</a:t>
            </a:r>
            <a:endParaRPr lang="zh-TW" altLang="en-US" sz="4400" b="1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圓角矩形圖說文字 1"/>
          <p:cNvSpPr/>
          <p:nvPr/>
        </p:nvSpPr>
        <p:spPr>
          <a:xfrm>
            <a:off x="971600" y="1041184"/>
            <a:ext cx="3816424" cy="5112568"/>
          </a:xfrm>
          <a:prstGeom prst="wedgeRoundRect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dirty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  <a:cs typeface="Arial"/>
              </a:rPr>
              <a:t>【</a:t>
            </a:r>
            <a:r>
              <a:rPr lang="zh-TW" altLang="en-US" sz="2800" dirty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  <a:cs typeface="Arial"/>
              </a:rPr>
              <a:t>脫歐公投前民調</a:t>
            </a:r>
            <a:r>
              <a:rPr lang="en-US" altLang="zh-TW" sz="2800" dirty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  <a:cs typeface="Arial"/>
              </a:rPr>
              <a:t>】</a:t>
            </a:r>
            <a:r>
              <a:rPr lang="zh-TW" altLang="en-US" sz="2800" dirty="0" smtClean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另外一項至</a:t>
            </a:r>
            <a:r>
              <a:rPr lang="en-US" altLang="zh-TW" sz="2800" dirty="0" smtClean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22</a:t>
            </a:r>
            <a:r>
              <a:rPr lang="zh-TW" altLang="en-US" sz="2800" dirty="0" smtClean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日進行的</a:t>
            </a:r>
            <a:r>
              <a:rPr lang="en-US" altLang="zh-TW" sz="2800" dirty="0" smtClean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TNS</a:t>
            </a:r>
            <a:r>
              <a:rPr lang="zh-TW" altLang="en-US" sz="2800" dirty="0" smtClean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調查，則指脫歐及留歐支持率分別是</a:t>
            </a:r>
            <a:r>
              <a:rPr lang="en-US" altLang="zh-TW" sz="2800" dirty="0" smtClean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43%</a:t>
            </a:r>
            <a:r>
              <a:rPr lang="zh-TW" altLang="en-US" sz="2800" dirty="0" smtClean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及</a:t>
            </a:r>
            <a:r>
              <a:rPr lang="en-US" altLang="zh-TW" sz="2800" dirty="0" smtClean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41%</a:t>
            </a:r>
            <a:r>
              <a:rPr lang="zh-TW" altLang="en-US" sz="2800" dirty="0" smtClean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，雙方相差</a:t>
            </a:r>
            <a:r>
              <a:rPr lang="en-US" altLang="zh-TW" sz="2800" dirty="0" smtClean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2%</a:t>
            </a:r>
            <a:r>
              <a:rPr lang="zh-TW" altLang="en-US" sz="2800" dirty="0" smtClean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，</a:t>
            </a:r>
            <a:r>
              <a:rPr lang="en-US" altLang="zh-TW" sz="2800" dirty="0" smtClean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16</a:t>
            </a:r>
            <a:r>
              <a:rPr lang="zh-TW" altLang="en-US" sz="2800" dirty="0" smtClean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％受訪者尚未決定或不投票。但民調機構表示，誤差率極小，現時仍不能預測哪一方勝出。</a:t>
            </a:r>
            <a:endParaRPr lang="zh-TW" altLang="en-US" sz="2800" dirty="0">
              <a:solidFill>
                <a:schemeClr val="accent2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sym typeface="Arial"/>
              </a:rPr>
              <a:t>20</a:t>
            </a:fld>
            <a:endParaRPr lang="en-US" sz="1400" b="0" i="0" u="none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280" name="Shape 280"/>
          <p:cNvSpPr txBox="1">
            <a:spLocks noGrp="1"/>
          </p:cNvSpPr>
          <p:nvPr>
            <p:ph type="body" idx="1"/>
          </p:nvPr>
        </p:nvSpPr>
        <p:spPr>
          <a:xfrm>
            <a:off x="250825" y="981075"/>
            <a:ext cx="4217937" cy="51842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indent="-342900" algn="just">
              <a:lnSpc>
                <a:spcPct val="90000"/>
              </a:lnSpc>
              <a:spcBef>
                <a:spcPts val="0"/>
              </a:spcBef>
            </a:pPr>
            <a:r>
              <a:rPr lang="zh-TW" altLang="en-US" sz="3200" dirty="0" smtClean="0"/>
              <a:t>脫</a:t>
            </a:r>
            <a:r>
              <a:rPr lang="zh-TW" altLang="en-US" sz="3200" dirty="0"/>
              <a:t>歐</a:t>
            </a:r>
            <a:r>
              <a:rPr lang="zh-TW" altLang="en-US" sz="3200" dirty="0" smtClean="0"/>
              <a:t>公投前的民調不準</a:t>
            </a:r>
            <a:r>
              <a:rPr lang="en-US" altLang="zh-TW" sz="3200" dirty="0" smtClean="0"/>
              <a:t>?</a:t>
            </a:r>
          </a:p>
          <a:p>
            <a:pPr lvl="0" indent="-342900" algn="just">
              <a:lnSpc>
                <a:spcPct val="90000"/>
              </a:lnSpc>
              <a:spcBef>
                <a:spcPts val="0"/>
              </a:spcBef>
            </a:pPr>
            <a:r>
              <a:rPr lang="zh-TW" altLang="en-US" dirty="0"/>
              <a:t>媒體</a:t>
            </a:r>
            <a:r>
              <a:rPr lang="en-US" altLang="zh-TW" dirty="0"/>
              <a:t>《CNBC》</a:t>
            </a:r>
            <a:r>
              <a:rPr lang="zh-TW" altLang="en-US" dirty="0"/>
              <a:t>指出，這可能與英國民眾投票行為有關，係因前景得不確定性，讓部分民眾可能略為偏好英國脫歐 </a:t>
            </a:r>
            <a:r>
              <a:rPr lang="en-US" altLang="zh-TW" dirty="0"/>
              <a:t>(Brexit) 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lvl="0" indent="-342900" algn="just">
              <a:lnSpc>
                <a:spcPct val="90000"/>
              </a:lnSpc>
              <a:spcBef>
                <a:spcPts val="0"/>
              </a:spcBef>
            </a:pPr>
            <a:r>
              <a:rPr lang="zh-TW" altLang="en-US" sz="3000" b="0" i="0" u="none" dirty="0">
                <a:solidFill>
                  <a:schemeClr val="dk1"/>
                </a:solidFill>
                <a:sym typeface="Arial"/>
              </a:rPr>
              <a:t>支持留歐的年輕人沒有出來投票影響投票</a:t>
            </a:r>
            <a:r>
              <a:rPr lang="zh-TW" altLang="en-US" sz="3000" b="0" i="0" u="none" dirty="0" smtClean="0">
                <a:solidFill>
                  <a:schemeClr val="dk1"/>
                </a:solidFill>
                <a:sym typeface="Arial"/>
              </a:rPr>
              <a:t>結果。</a:t>
            </a:r>
            <a:endParaRPr sz="3000" b="0" i="0" u="none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282" name="Shape 282"/>
          <p:cNvSpPr txBox="1"/>
          <p:nvPr/>
        </p:nvSpPr>
        <p:spPr>
          <a:xfrm>
            <a:off x="0" y="0"/>
            <a:ext cx="7812086" cy="762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fontAlgn="base"/>
            <a:r>
              <a:rPr lang="en-US" sz="4400" b="1" i="0" u="none" dirty="0" err="1" smtClean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  <a:sym typeface="Arial"/>
              </a:rPr>
              <a:t>補充資料</a:t>
            </a:r>
            <a:r>
              <a:rPr lang="zh-TW" altLang="en-US" sz="4400" b="1" i="0" u="none" dirty="0" smtClean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  <a:sym typeface="Arial"/>
              </a:rPr>
              <a:t>  </a:t>
            </a:r>
            <a:r>
              <a:rPr lang="zh-TW" altLang="en-US" sz="4400" b="1" dirty="0" smtClean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英國</a:t>
            </a:r>
            <a:r>
              <a:rPr lang="zh-TW" altLang="en-US" sz="44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脫歐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764" y="1052736"/>
            <a:ext cx="4248472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4572000" y="4906046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鉅亨網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https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://cimg.cnyes.cool/prod/news/2031651/l/902647bdd37c62d6386e467a33edf942.jpg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866641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sym typeface="Arial"/>
              </a:rPr>
              <a:t>21</a:t>
            </a:fld>
            <a:endParaRPr lang="en-US" sz="1400" b="0" i="0" u="none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304" name="Shape 304"/>
          <p:cNvSpPr txBox="1">
            <a:spLocks noGrp="1"/>
          </p:cNvSpPr>
          <p:nvPr>
            <p:ph type="body" idx="1"/>
          </p:nvPr>
        </p:nvSpPr>
        <p:spPr>
          <a:xfrm>
            <a:off x="356426" y="619933"/>
            <a:ext cx="8330373" cy="12969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zh-TW" altLang="zh-TW" dirty="0"/>
              <a:t>一般而言，民主國家的運作都相當重視民意，以下有關民意型態的敘述何者正確</a:t>
            </a:r>
            <a:r>
              <a:rPr lang="zh-TW" altLang="zh-TW" dirty="0" smtClean="0"/>
              <a:t>？</a:t>
            </a:r>
            <a:r>
              <a:rPr lang="en-US" sz="2600" b="0" i="0" u="none" dirty="0" smtClean="0">
                <a:solidFill>
                  <a:schemeClr val="dk1"/>
                </a:solidFill>
                <a:sym typeface="Arial"/>
              </a:rPr>
              <a:t>（105指考）</a:t>
            </a:r>
            <a:endParaRPr lang="en-US" sz="2600" b="0" i="0" u="none" dirty="0">
              <a:solidFill>
                <a:schemeClr val="dk1"/>
              </a:solidFill>
              <a:sym typeface="Arial"/>
            </a:endParaRPr>
          </a:p>
        </p:txBody>
      </p:sp>
      <p:pic>
        <p:nvPicPr>
          <p:cNvPr id="305" name="Shape 305" descr="考題觀摩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28586"/>
            <a:ext cx="2447925" cy="1036637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Shape 307"/>
          <p:cNvSpPr txBox="1"/>
          <p:nvPr/>
        </p:nvSpPr>
        <p:spPr>
          <a:xfrm>
            <a:off x="205617" y="1598921"/>
            <a:ext cx="8964488" cy="41719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r>
              <a:rPr lang="en-US" altLang="zh-TW" sz="2600" dirty="0">
                <a:latin typeface="標楷體" pitchFamily="65" charset="-120"/>
                <a:ea typeface="標楷體" pitchFamily="65" charset="-120"/>
              </a:rPr>
              <a:t>(A)</a:t>
            </a:r>
            <a:r>
              <a:rPr lang="zh-TW" altLang="zh-TW" sz="2600" dirty="0">
                <a:latin typeface="標楷體" pitchFamily="65" charset="-120"/>
                <a:ea typeface="標楷體" pitchFamily="65" charset="-120"/>
              </a:rPr>
              <a:t>某份關於政府是否開放進口牛肉的民調，</a:t>
            </a:r>
            <a:r>
              <a:rPr lang="en-US" altLang="zh-TW" sz="2600" dirty="0">
                <a:latin typeface="標楷體" pitchFamily="65" charset="-120"/>
                <a:ea typeface="標楷體" pitchFamily="65" charset="-120"/>
              </a:rPr>
              <a:t>10%</a:t>
            </a:r>
            <a:r>
              <a:rPr lang="zh-TW" altLang="zh-TW" sz="2600" dirty="0">
                <a:latin typeface="標楷體" pitchFamily="65" charset="-120"/>
                <a:ea typeface="標楷體" pitchFamily="65" charset="-120"/>
              </a:rPr>
              <a:t>受訪民眾表示贊成，</a:t>
            </a:r>
            <a:r>
              <a:rPr lang="en-US" altLang="zh-TW" sz="2600" dirty="0">
                <a:latin typeface="標楷體" pitchFamily="65" charset="-120"/>
                <a:ea typeface="標楷體" pitchFamily="65" charset="-120"/>
              </a:rPr>
              <a:t>10%</a:t>
            </a:r>
            <a:r>
              <a:rPr lang="zh-TW" altLang="zh-TW" sz="2600" dirty="0">
                <a:latin typeface="標楷體" pitchFamily="65" charset="-120"/>
                <a:ea typeface="標楷體" pitchFamily="65" charset="-120"/>
              </a:rPr>
              <a:t>民眾反對，其餘的未表態，此接近「雙峰曲線」（</a:t>
            </a:r>
            <a:r>
              <a:rPr lang="en-US" altLang="zh-TW" sz="2600" dirty="0">
                <a:latin typeface="標楷體" pitchFamily="65" charset="-120"/>
                <a:ea typeface="標楷體" pitchFamily="65" charset="-120"/>
              </a:rPr>
              <a:t>bimodal curve</a:t>
            </a:r>
            <a:r>
              <a:rPr lang="zh-TW" altLang="zh-TW" sz="2600" dirty="0">
                <a:latin typeface="標楷體" pitchFamily="65" charset="-120"/>
                <a:ea typeface="標楷體" pitchFamily="65" charset="-120"/>
              </a:rPr>
              <a:t>）的分布 </a:t>
            </a:r>
          </a:p>
          <a:p>
            <a:r>
              <a:rPr lang="en-US" altLang="zh-TW" sz="2600" dirty="0">
                <a:latin typeface="標楷體" pitchFamily="65" charset="-120"/>
                <a:ea typeface="標楷體" pitchFamily="65" charset="-120"/>
              </a:rPr>
              <a:t>(B)</a:t>
            </a:r>
            <a:r>
              <a:rPr lang="zh-TW" altLang="zh-TW" sz="2600" dirty="0">
                <a:latin typeface="標楷體" pitchFamily="65" charset="-120"/>
                <a:ea typeface="標楷體" pitchFamily="65" charset="-120"/>
              </a:rPr>
              <a:t>某份關於政府應立法嚴厲處罰販賣毒品的民調，</a:t>
            </a:r>
            <a:r>
              <a:rPr lang="en-US" altLang="zh-TW" sz="2600" dirty="0">
                <a:latin typeface="標楷體" pitchFamily="65" charset="-120"/>
                <a:ea typeface="標楷體" pitchFamily="65" charset="-120"/>
              </a:rPr>
              <a:t>95%</a:t>
            </a:r>
            <a:r>
              <a:rPr lang="zh-TW" altLang="zh-TW" sz="2600" dirty="0">
                <a:latin typeface="標楷體" pitchFamily="65" charset="-120"/>
                <a:ea typeface="標楷體" pitchFamily="65" charset="-120"/>
              </a:rPr>
              <a:t>受訪民眾表示贊成，反對者僅有</a:t>
            </a:r>
            <a:r>
              <a:rPr lang="en-US" altLang="zh-TW" sz="2600" dirty="0">
                <a:latin typeface="標楷體" pitchFamily="65" charset="-120"/>
                <a:ea typeface="標楷體" pitchFamily="65" charset="-120"/>
              </a:rPr>
              <a:t>4%</a:t>
            </a:r>
            <a:r>
              <a:rPr lang="zh-TW" altLang="zh-TW" sz="2600" dirty="0">
                <a:latin typeface="標楷體" pitchFamily="65" charset="-120"/>
                <a:ea typeface="標楷體" pitchFamily="65" charset="-120"/>
              </a:rPr>
              <a:t>，其餘的未表態，此接近</a:t>
            </a:r>
            <a:r>
              <a:rPr lang="en-US" altLang="zh-TW" sz="2600" dirty="0">
                <a:latin typeface="標楷體" pitchFamily="65" charset="-120"/>
                <a:ea typeface="標楷體" pitchFamily="65" charset="-120"/>
              </a:rPr>
              <a:t>J</a:t>
            </a:r>
            <a:r>
              <a:rPr lang="zh-TW" altLang="zh-TW" sz="2600" dirty="0">
                <a:latin typeface="標楷體" pitchFamily="65" charset="-120"/>
                <a:ea typeface="標楷體" pitchFamily="65" charset="-120"/>
              </a:rPr>
              <a:t>型曲線（</a:t>
            </a:r>
            <a:r>
              <a:rPr lang="en-US" altLang="zh-TW" sz="2600" dirty="0">
                <a:latin typeface="標楷體" pitchFamily="65" charset="-120"/>
                <a:ea typeface="標楷體" pitchFamily="65" charset="-120"/>
              </a:rPr>
              <a:t>J-curve</a:t>
            </a:r>
            <a:r>
              <a:rPr lang="zh-TW" altLang="zh-TW" sz="2600" dirty="0">
                <a:latin typeface="標楷體" pitchFamily="65" charset="-120"/>
                <a:ea typeface="標楷體" pitchFamily="65" charset="-120"/>
              </a:rPr>
              <a:t>）分布 </a:t>
            </a:r>
          </a:p>
          <a:p>
            <a:r>
              <a:rPr lang="en-US" altLang="zh-TW" sz="2600" dirty="0" smtClean="0">
                <a:latin typeface="標楷體" pitchFamily="65" charset="-120"/>
                <a:ea typeface="標楷體" pitchFamily="65" charset="-120"/>
              </a:rPr>
              <a:t>(C)</a:t>
            </a:r>
            <a:r>
              <a:rPr lang="zh-TW" altLang="zh-TW" sz="2600" dirty="0" smtClean="0">
                <a:latin typeface="標楷體" pitchFamily="65" charset="-120"/>
                <a:ea typeface="標楷體" pitchFamily="65" charset="-120"/>
              </a:rPr>
              <a:t>某份針對未婚女性是否擁有墮胎權利的民調，贊成與反對的民眾各占</a:t>
            </a:r>
            <a:r>
              <a:rPr lang="en-US" altLang="zh-TW" sz="2600" dirty="0" smtClean="0">
                <a:latin typeface="標楷體" pitchFamily="65" charset="-120"/>
                <a:ea typeface="標楷體" pitchFamily="65" charset="-120"/>
              </a:rPr>
              <a:t>49%</a:t>
            </a:r>
            <a:r>
              <a:rPr lang="zh-TW" altLang="zh-TW" sz="2600" dirty="0" smtClean="0">
                <a:latin typeface="標楷體" pitchFamily="65" charset="-120"/>
                <a:ea typeface="標楷體" pitchFamily="65" charset="-120"/>
              </a:rPr>
              <a:t>，其餘的未表態，此接近鐘型曲線（</a:t>
            </a:r>
            <a:r>
              <a:rPr lang="en-US" altLang="zh-TW" sz="2600" dirty="0" smtClean="0">
                <a:latin typeface="標楷體" pitchFamily="65" charset="-120"/>
                <a:ea typeface="標楷體" pitchFamily="65" charset="-120"/>
              </a:rPr>
              <a:t>bell-shaped curve</a:t>
            </a:r>
            <a:r>
              <a:rPr lang="zh-TW" altLang="zh-TW" sz="2600" dirty="0" smtClean="0">
                <a:latin typeface="標楷體" pitchFamily="65" charset="-120"/>
                <a:ea typeface="標楷體" pitchFamily="65" charset="-120"/>
              </a:rPr>
              <a:t>）的分布 </a:t>
            </a:r>
          </a:p>
          <a:p>
            <a:r>
              <a:rPr lang="en-US" altLang="zh-TW" sz="2600" dirty="0" smtClean="0">
                <a:latin typeface="標楷體" pitchFamily="65" charset="-120"/>
                <a:ea typeface="標楷體" pitchFamily="65" charset="-120"/>
              </a:rPr>
              <a:t>(D)</a:t>
            </a:r>
            <a:r>
              <a:rPr lang="zh-TW" altLang="zh-TW" sz="2600" dirty="0" smtClean="0">
                <a:latin typeface="標楷體" pitchFamily="65" charset="-120"/>
                <a:ea typeface="標楷體" pitchFamily="65" charset="-120"/>
              </a:rPr>
              <a:t>某份針對臺灣民眾統獨立場的民調，</a:t>
            </a:r>
            <a:r>
              <a:rPr lang="en-US" altLang="zh-TW" sz="2600" dirty="0" smtClean="0">
                <a:latin typeface="標楷體" pitchFamily="65" charset="-120"/>
                <a:ea typeface="標楷體" pitchFamily="65" charset="-120"/>
              </a:rPr>
              <a:t>80%</a:t>
            </a:r>
            <a:r>
              <a:rPr lang="zh-TW" altLang="zh-TW" sz="2600" dirty="0" smtClean="0">
                <a:latin typeface="標楷體" pitchFamily="65" charset="-120"/>
                <a:ea typeface="標楷體" pitchFamily="65" charset="-120"/>
              </a:rPr>
              <a:t>受訪民眾贊成維持現狀，贊成獨立或贊成統一者各占</a:t>
            </a:r>
            <a:r>
              <a:rPr lang="en-US" altLang="zh-TW" sz="2600" dirty="0" smtClean="0">
                <a:latin typeface="標楷體" pitchFamily="65" charset="-120"/>
                <a:ea typeface="標楷體" pitchFamily="65" charset="-120"/>
              </a:rPr>
              <a:t>10%</a:t>
            </a:r>
            <a:r>
              <a:rPr lang="zh-TW" altLang="zh-TW" sz="2600" dirty="0" smtClean="0">
                <a:latin typeface="標楷體" pitchFamily="65" charset="-120"/>
                <a:ea typeface="標楷體" pitchFamily="65" charset="-120"/>
              </a:rPr>
              <a:t>，此接近</a:t>
            </a:r>
            <a:r>
              <a:rPr lang="en-US" altLang="zh-TW" sz="2600" dirty="0" smtClean="0">
                <a:latin typeface="標楷體" pitchFamily="65" charset="-120"/>
                <a:ea typeface="標楷體" pitchFamily="65" charset="-120"/>
              </a:rPr>
              <a:t>U</a:t>
            </a:r>
            <a:r>
              <a:rPr lang="zh-TW" altLang="zh-TW" sz="2600" dirty="0" smtClean="0">
                <a:latin typeface="標楷體" pitchFamily="65" charset="-120"/>
                <a:ea typeface="標楷體" pitchFamily="65" charset="-120"/>
              </a:rPr>
              <a:t>型曲線（</a:t>
            </a:r>
            <a:r>
              <a:rPr lang="en-US" altLang="zh-TW" sz="2600" dirty="0" smtClean="0">
                <a:latin typeface="標楷體" pitchFamily="65" charset="-120"/>
                <a:ea typeface="標楷體" pitchFamily="65" charset="-120"/>
              </a:rPr>
              <a:t>U-curve</a:t>
            </a:r>
            <a:r>
              <a:rPr lang="zh-TW" altLang="zh-TW" sz="2600" dirty="0" smtClean="0">
                <a:latin typeface="標楷體" pitchFamily="65" charset="-120"/>
                <a:ea typeface="標楷體" pitchFamily="65" charset="-120"/>
              </a:rPr>
              <a:t>）的分布</a:t>
            </a:r>
            <a:endParaRPr lang="en-US" sz="2600" b="0" i="0" u="none" dirty="0">
              <a:solidFill>
                <a:schemeClr val="dk1"/>
              </a:solidFill>
              <a:latin typeface="標楷體" pitchFamily="65" charset="-120"/>
              <a:ea typeface="標楷體" pitchFamily="65" charset="-120"/>
              <a:sym typeface="Arial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rgbClr val="7030A0"/>
        </a:solidFill>
        <a:ln>
          <a:noFill/>
        </a:ln>
      </a:spPr>
      <a:bodyPr lIns="91425" tIns="45700" rIns="91425" bIns="45700" anchor="t" anchorCtr="0">
        <a:noAutofit/>
      </a:bodyPr>
      <a:lstStyle>
        <a:defPPr marL="0" marR="0" indent="0" algn="l" rtl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FFFF00"/>
          </a:buClr>
          <a:buSzPct val="25000"/>
          <a:buFont typeface="Arial"/>
          <a:buNone/>
          <a:defRPr sz="4400" b="1" i="0" u="none" dirty="0" err="1">
            <a:solidFill>
              <a:srgbClr val="FFFF00"/>
            </a:solidFill>
            <a:latin typeface="Arial"/>
            <a:ea typeface="Arial"/>
            <a:cs typeface="Arial"/>
            <a:sym typeface="Arial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965</Words>
  <Application>Microsoft Office PowerPoint</Application>
  <PresentationFormat>如螢幕大小 (4:3)</PresentationFormat>
  <Paragraphs>137</Paragraphs>
  <Slides>21</Slides>
  <Notes>21</Notes>
  <HiddenSlides>0</HiddenSlides>
  <MMClips>0</MMClips>
  <ScaleCrop>false</ScaleCrop>
  <HeadingPairs>
    <vt:vector size="4" baseType="variant">
      <vt:variant>
        <vt:lpstr>佈景主題</vt:lpstr>
      </vt:variant>
      <vt:variant>
        <vt:i4>3</vt:i4>
      </vt:variant>
      <vt:variant>
        <vt:lpstr>投影片標題</vt:lpstr>
      </vt:variant>
      <vt:variant>
        <vt:i4>21</vt:i4>
      </vt:variant>
    </vt:vector>
  </HeadingPairs>
  <TitlesOfParts>
    <vt:vector size="24" baseType="lpstr">
      <vt:lpstr>1_預設簡報設計</vt:lpstr>
      <vt:lpstr>2_預設簡報設計</vt:lpstr>
      <vt:lpstr>預設簡報設計</vt:lpstr>
      <vt:lpstr>PowerPoint 簡報</vt:lpstr>
      <vt:lpstr>第一章 民意、媒體與政治</vt:lpstr>
      <vt:lpstr>科學抽樣的重要性</vt:lpstr>
      <vt:lpstr>PowerPoint 簡報</vt:lpstr>
      <vt:lpstr>何謂民意？ 每個人的意見都可以稱做民意嗎？ </vt:lpstr>
      <vt:lpstr>PowerPoint 簡報</vt:lpstr>
      <vt:lpstr>PowerPoint 簡報</vt:lpstr>
      <vt:lpstr>（一）民意的特性</vt:lpstr>
      <vt:lpstr>PowerPoint 簡報</vt:lpstr>
      <vt:lpstr>PowerPoint 簡報</vt:lpstr>
      <vt:lpstr>PowerPoint 簡報</vt:lpstr>
      <vt:lpstr>PowerPoint 簡報</vt:lpstr>
      <vt:lpstr>PowerPoint 簡報</vt:lpstr>
      <vt:lpstr>（二）民意的面向與類型</vt:lpstr>
      <vt:lpstr>2.民意的類型</vt:lpstr>
      <vt:lpstr>2.民意的類型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勁</cp:lastModifiedBy>
  <cp:revision>23</cp:revision>
  <dcterms:modified xsi:type="dcterms:W3CDTF">2017-11-07T03:38:48Z</dcterms:modified>
</cp:coreProperties>
</file>